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1.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heme/themeOverride2.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3.xml" ContentType="application/vnd.openxmlformats-officedocument.themeOverride+xml"/>
  <Override PartName="/ppt/theme/themeOverride4.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318" r:id="rId2"/>
    <p:sldId id="811" r:id="rId3"/>
    <p:sldId id="850" r:id="rId4"/>
    <p:sldId id="296" r:id="rId5"/>
    <p:sldId id="294" r:id="rId6"/>
    <p:sldId id="327" r:id="rId7"/>
    <p:sldId id="324" r:id="rId8"/>
    <p:sldId id="314" r:id="rId9"/>
    <p:sldId id="832" r:id="rId10"/>
    <p:sldId id="833" r:id="rId11"/>
    <p:sldId id="301" r:id="rId12"/>
    <p:sldId id="835" r:id="rId13"/>
    <p:sldId id="263" r:id="rId14"/>
    <p:sldId id="265" r:id="rId15"/>
    <p:sldId id="848" r:id="rId16"/>
    <p:sldId id="841" r:id="rId17"/>
    <p:sldId id="839" r:id="rId18"/>
    <p:sldId id="847" r:id="rId19"/>
    <p:sldId id="840" r:id="rId20"/>
    <p:sldId id="842" r:id="rId21"/>
    <p:sldId id="836" r:id="rId22"/>
    <p:sldId id="276" r:id="rId23"/>
    <p:sldId id="277" r:id="rId24"/>
    <p:sldId id="278" r:id="rId25"/>
    <p:sldId id="279" r:id="rId26"/>
    <p:sldId id="280" r:id="rId27"/>
    <p:sldId id="837" r:id="rId28"/>
    <p:sldId id="310" r:id="rId29"/>
    <p:sldId id="845" r:id="rId30"/>
    <p:sldId id="843" r:id="rId31"/>
    <p:sldId id="844" r:id="rId32"/>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82A"/>
    <a:srgbClr val="514689"/>
    <a:srgbClr val="00685E"/>
    <a:srgbClr val="C8102E"/>
    <a:srgbClr val="007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727F9B-713F-4C2C-89AB-D5C576771FE2}" v="48" dt="2021-11-16T23:57:01.9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53" autoAdjust="0"/>
    <p:restoredTop sz="96034" autoAdjust="0"/>
  </p:normalViewPr>
  <p:slideViewPr>
    <p:cSldViewPr snapToGrid="0" snapToObjects="1">
      <p:cViewPr varScale="1">
        <p:scale>
          <a:sx n="110" d="100"/>
          <a:sy n="110" d="100"/>
        </p:scale>
        <p:origin x="208" y="112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117" d="100"/>
          <a:sy n="117" d="100"/>
        </p:scale>
        <p:origin x="768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EFED14B-6B7A-7240-B76C-EB744A5BA60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E9CE83F-360C-0349-B64A-E2A2A270AF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12060-A6C2-E74C-85F6-91F4FF40AD9F}" type="datetimeFigureOut">
              <a:rPr lang="en-US" smtClean="0"/>
              <a:t>11/16/2021</a:t>
            </a:fld>
            <a:endParaRPr lang="en-US"/>
          </a:p>
        </p:txBody>
      </p:sp>
      <p:sp>
        <p:nvSpPr>
          <p:cNvPr id="4" name="Footer Placeholder 3">
            <a:extLst>
              <a:ext uri="{FF2B5EF4-FFF2-40B4-BE49-F238E27FC236}">
                <a16:creationId xmlns:a16="http://schemas.microsoft.com/office/drawing/2014/main" id="{BE59A9FB-1678-2F49-9D11-1126D3F464F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CEBAB1-3261-0746-B2A2-75FD6BFBDE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BAD743F-F93E-AD4D-B548-6940A3FECBCD}" type="slidenum">
              <a:rPr lang="en-US" smtClean="0"/>
              <a:t>‹#›</a:t>
            </a:fld>
            <a:endParaRPr lang="en-US"/>
          </a:p>
        </p:txBody>
      </p:sp>
    </p:spTree>
    <p:extLst>
      <p:ext uri="{BB962C8B-B14F-4D97-AF65-F5344CB8AC3E}">
        <p14:creationId xmlns:p14="http://schemas.microsoft.com/office/powerpoint/2010/main" val="202987706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1CDFE-1060-9644-B3F9-C4838E64F46E}" type="datetimeFigureOut">
              <a:rPr lang="en-US" smtClean="0"/>
              <a:t>11/16/2021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53E634-D890-1041-AF39-141A2CE22555}" type="slidenum">
              <a:rPr lang="en-US" smtClean="0"/>
              <a:t>‹#›</a:t>
            </a:fld>
            <a:endParaRPr lang="en-US" dirty="0"/>
          </a:p>
        </p:txBody>
      </p:sp>
    </p:spTree>
    <p:extLst>
      <p:ext uri="{BB962C8B-B14F-4D97-AF65-F5344CB8AC3E}">
        <p14:creationId xmlns:p14="http://schemas.microsoft.com/office/powerpoint/2010/main" val="18871236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BC23D9-9C15-494C-AD8C-FF5B2504152E}" type="slidenum">
              <a:rPr lang="en-US" smtClean="0"/>
              <a:t>3</a:t>
            </a:fld>
            <a:endParaRPr lang="en-US"/>
          </a:p>
        </p:txBody>
      </p:sp>
    </p:spTree>
    <p:extLst>
      <p:ext uri="{BB962C8B-B14F-4D97-AF65-F5344CB8AC3E}">
        <p14:creationId xmlns:p14="http://schemas.microsoft.com/office/powerpoint/2010/main" val="1806356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where we are in the</a:t>
            </a:r>
            <a:r>
              <a:rPr lang="en-US" baseline="0" dirty="0"/>
              <a:t> </a:t>
            </a:r>
            <a:r>
              <a:rPr lang="en-US" baseline="0"/>
              <a:t>sylabus</a:t>
            </a:r>
            <a:endParaRPr lang="en-US"/>
          </a:p>
        </p:txBody>
      </p:sp>
      <p:sp>
        <p:nvSpPr>
          <p:cNvPr id="4" name="Slide Number Placeholder 3"/>
          <p:cNvSpPr>
            <a:spLocks noGrp="1"/>
          </p:cNvSpPr>
          <p:nvPr>
            <p:ph type="sldNum" sz="quarter" idx="10"/>
          </p:nvPr>
        </p:nvSpPr>
        <p:spPr/>
        <p:txBody>
          <a:bodyPr/>
          <a:lstStyle/>
          <a:p>
            <a:fld id="{5B1B492F-E6BA-4409-9212-AB9CAE5B4C56}" type="slidenum">
              <a:rPr lang="en-GB" smtClean="0"/>
              <a:pPr/>
              <a:t>22</a:t>
            </a:fld>
            <a:endParaRPr lang="en-GB"/>
          </a:p>
        </p:txBody>
      </p:sp>
    </p:spTree>
    <p:extLst>
      <p:ext uri="{BB962C8B-B14F-4D97-AF65-F5344CB8AC3E}">
        <p14:creationId xmlns:p14="http://schemas.microsoft.com/office/powerpoint/2010/main" val="1794027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ˆ</a:t>
            </a:r>
            <a:br>
              <a:rPr lang="en-US" altLang="en-US">
                <a:ea typeface="ＭＳ Ｐゴシック" panose="020B0600070205080204" pitchFamily="34" charset="-128"/>
              </a:rPr>
            </a:br>
            <a:r>
              <a:rPr lang="en-US" altLang="en-US">
                <a:ea typeface="ＭＳ Ｐゴシック" panose="020B0600070205080204" pitchFamily="34" charset="-128"/>
              </a:rPr>
              <a:t>FIGURE 3.17. Plots of f(X) using KNN regression on a one-dimensional data </a:t>
            </a:r>
          </a:p>
          <a:p>
            <a:r>
              <a:rPr lang="en-US" altLang="en-US">
                <a:ea typeface="ＭＳ Ｐゴシック" panose="020B0600070205080204" pitchFamily="34" charset="-128"/>
              </a:rPr>
              <a:t>set with 100 observations. The true relationship is given by the black solid line. Left: The blue curve corresponds to K = 1 and interpolates (i.e. passes directly through) the training data. Right: The blue curve corresponds to K = 9, and represents a smoother fit. </a:t>
            </a:r>
          </a:p>
          <a:p>
            <a:endParaRPr lang="en-US" altLang="en-US">
              <a:ea typeface="ＭＳ Ｐゴシック" panose="020B0600070205080204" pitchFamily="34" charset="-128"/>
            </a:endParaRPr>
          </a:p>
        </p:txBody>
      </p:sp>
      <p:sp>
        <p:nvSpPr>
          <p:cNvPr id="6861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57D300D0-4DE6-41EA-8310-98B37383EF23}" type="slidenum">
              <a:rPr lang="en-US" altLang="en-US"/>
              <a:pPr>
                <a:spcBef>
                  <a:spcPct val="0"/>
                </a:spcBef>
              </a:pPr>
              <a:t>23</a:t>
            </a:fld>
            <a:endParaRPr lang="en-US" altLang="en-US"/>
          </a:p>
        </p:txBody>
      </p:sp>
    </p:spTree>
    <p:extLst>
      <p:ext uri="{BB962C8B-B14F-4D97-AF65-F5344CB8AC3E}">
        <p14:creationId xmlns:p14="http://schemas.microsoft.com/office/powerpoint/2010/main" val="4039478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The same data set shown in Figure 3.17 is investigated further. Left: The blue dashed line is the least squares fit to the data. Since f(X) is in fact linear (displayed as the black line), the least squares regression line provides a very good estimate of f(X). Right: The dashed horizontal line represents the least squares test set MSE, while the green solid line corresponds to the MSE for KNN as a function of 1/K (on the log scale). Linear regression achieves a lower test MSE than does KNN regression, since f(X) is in fact linear. For KNN regression, the best results occur with a very large value of K, corresponding to a small value of 1/K. </a:t>
            </a:r>
          </a:p>
          <a:p>
            <a:endParaRPr lang="en-US" altLang="en-US">
              <a:ea typeface="ＭＳ Ｐゴシック" panose="020B0600070205080204" pitchFamily="34" charset="-128"/>
            </a:endParaRPr>
          </a:p>
        </p:txBody>
      </p:sp>
      <p:sp>
        <p:nvSpPr>
          <p:cNvPr id="7066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2B814B61-2839-4A23-9F92-9AA550534043}" type="slidenum">
              <a:rPr lang="en-US" altLang="en-US"/>
              <a:pPr>
                <a:spcBef>
                  <a:spcPct val="0"/>
                </a:spcBef>
              </a:pPr>
              <a:t>24</a:t>
            </a:fld>
            <a:endParaRPr lang="en-US" altLang="en-US"/>
          </a:p>
        </p:txBody>
      </p:sp>
    </p:spTree>
    <p:extLst>
      <p:ext uri="{BB962C8B-B14F-4D97-AF65-F5344CB8AC3E}">
        <p14:creationId xmlns:p14="http://schemas.microsoft.com/office/powerpoint/2010/main" val="37601715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ea typeface="ＭＳ Ｐゴシック" panose="020B0600070205080204" pitchFamily="34" charset="-128"/>
              </a:rPr>
              <a:t>Top Left: In a setting with a slightly non-linear relationship between X and Y (solid black line), the KNN fits with K = 1 (blue) and K = 9 (red) are displayed. Top Right: For the slightly non-linear data, the test set MSE for least squares regression (horizontal black) and KNN with various values of 1/K (green) are displayed. Bottom Left and Bottom Right: As in the top panel, but with a strongly non-linear relationship between X and Y . </a:t>
            </a:r>
          </a:p>
          <a:p>
            <a:endParaRPr lang="en-US" altLang="en-US">
              <a:ea typeface="ＭＳ Ｐゴシック" panose="020B0600070205080204" pitchFamily="34" charset="-128"/>
            </a:endParaRPr>
          </a:p>
        </p:txBody>
      </p:sp>
      <p:sp>
        <p:nvSpPr>
          <p:cNvPr id="7270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D1DD3471-63A6-4EEB-8CDD-C84A2FFFE4E9}" type="slidenum">
              <a:rPr lang="en-US" altLang="en-US"/>
              <a:pPr>
                <a:spcBef>
                  <a:spcPct val="0"/>
                </a:spcBef>
              </a:pPr>
              <a:t>25</a:t>
            </a:fld>
            <a:endParaRPr lang="en-US" altLang="en-US"/>
          </a:p>
        </p:txBody>
      </p:sp>
    </p:spTree>
    <p:extLst>
      <p:ext uri="{BB962C8B-B14F-4D97-AF65-F5344CB8AC3E}">
        <p14:creationId xmlns:p14="http://schemas.microsoft.com/office/powerpoint/2010/main" val="1153615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57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6EB1F920-ED94-4346-9DDF-1B0D2EFE91F5}" type="slidenum">
              <a:rPr lang="en-US" altLang="en-US"/>
              <a:pPr>
                <a:spcBef>
                  <a:spcPct val="0"/>
                </a:spcBef>
              </a:pPr>
              <a:t>27</a:t>
            </a:fld>
            <a:endParaRPr lang="en-US" altLang="en-US"/>
          </a:p>
        </p:txBody>
      </p:sp>
    </p:spTree>
    <p:extLst>
      <p:ext uri="{BB962C8B-B14F-4D97-AF65-F5344CB8AC3E}">
        <p14:creationId xmlns:p14="http://schemas.microsoft.com/office/powerpoint/2010/main" val="3167546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where we are in the</a:t>
            </a:r>
            <a:r>
              <a:rPr lang="en-US" baseline="0" dirty="0"/>
              <a:t> </a:t>
            </a:r>
            <a:r>
              <a:rPr lang="en-US" baseline="0"/>
              <a:t>sylabus</a:t>
            </a:r>
            <a:endParaRPr lang="en-US"/>
          </a:p>
        </p:txBody>
      </p:sp>
      <p:sp>
        <p:nvSpPr>
          <p:cNvPr id="4" name="Slide Number Placeholder 3"/>
          <p:cNvSpPr>
            <a:spLocks noGrp="1"/>
          </p:cNvSpPr>
          <p:nvPr>
            <p:ph type="sldNum" sz="quarter" idx="10"/>
          </p:nvPr>
        </p:nvSpPr>
        <p:spPr/>
        <p:txBody>
          <a:bodyPr/>
          <a:lstStyle/>
          <a:p>
            <a:fld id="{5B1B492F-E6BA-4409-9212-AB9CAE5B4C56}" type="slidenum">
              <a:rPr lang="en-GB" smtClean="0"/>
              <a:pPr/>
              <a:t>28</a:t>
            </a:fld>
            <a:endParaRPr lang="en-GB"/>
          </a:p>
        </p:txBody>
      </p:sp>
    </p:spTree>
    <p:extLst>
      <p:ext uri="{BB962C8B-B14F-4D97-AF65-F5344CB8AC3E}">
        <p14:creationId xmlns:p14="http://schemas.microsoft.com/office/powerpoint/2010/main" val="1339759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BC23D9-9C15-494C-AD8C-FF5B2504152E}" type="slidenum">
              <a:rPr lang="en-US" smtClean="0"/>
              <a:t>4</a:t>
            </a:fld>
            <a:endParaRPr lang="en-US"/>
          </a:p>
        </p:txBody>
      </p:sp>
    </p:spTree>
    <p:extLst>
      <p:ext uri="{BB962C8B-B14F-4D97-AF65-F5344CB8AC3E}">
        <p14:creationId xmlns:p14="http://schemas.microsoft.com/office/powerpoint/2010/main" val="3319827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reinvent the wheel</a:t>
            </a:r>
          </a:p>
          <a:p>
            <a:r>
              <a:rPr lang="en-US" dirty="0"/>
              <a:t>How can we learn from the neighbors?</a:t>
            </a:r>
          </a:p>
          <a:p>
            <a:r>
              <a:rPr lang="en-US" dirty="0"/>
              <a:t>What are the parameters?</a:t>
            </a:r>
          </a:p>
          <a:p>
            <a:r>
              <a:rPr lang="en-US" dirty="0"/>
              <a:t>What are the disadvantage?</a:t>
            </a:r>
          </a:p>
          <a:p>
            <a:endParaRPr lang="en-US" dirty="0"/>
          </a:p>
        </p:txBody>
      </p:sp>
      <p:sp>
        <p:nvSpPr>
          <p:cNvPr id="4" name="Slide Number Placeholder 3"/>
          <p:cNvSpPr>
            <a:spLocks noGrp="1"/>
          </p:cNvSpPr>
          <p:nvPr>
            <p:ph type="sldNum" sz="quarter" idx="5"/>
          </p:nvPr>
        </p:nvSpPr>
        <p:spPr/>
        <p:txBody>
          <a:bodyPr/>
          <a:lstStyle/>
          <a:p>
            <a:fld id="{E9BC23D9-9C15-494C-AD8C-FF5B2504152E}" type="slidenum">
              <a:rPr lang="en-US" smtClean="0"/>
              <a:t>5</a:t>
            </a:fld>
            <a:endParaRPr lang="en-US"/>
          </a:p>
        </p:txBody>
      </p:sp>
    </p:spTree>
    <p:extLst>
      <p:ext uri="{BB962C8B-B14F-4D97-AF65-F5344CB8AC3E}">
        <p14:creationId xmlns:p14="http://schemas.microsoft.com/office/powerpoint/2010/main" val="79520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a:t>
            </a:r>
            <a:r>
              <a:rPr lang="en-US" baseline="0" dirty="0"/>
              <a:t> a few examples</a:t>
            </a:r>
          </a:p>
          <a:p>
            <a:r>
              <a:rPr lang="en-US" baseline="0" dirty="0"/>
              <a:t>Does anyone used Pandora music service or something similar? What is it? </a:t>
            </a:r>
          </a:p>
          <a:p>
            <a:r>
              <a:rPr lang="en-US" baseline="0" dirty="0"/>
              <a:t>How do you think it works? </a:t>
            </a:r>
            <a:br>
              <a:rPr lang="en-US" baseline="0" dirty="0"/>
            </a:br>
            <a:r>
              <a:rPr lang="en-US" baseline="0" dirty="0"/>
              <a:t>They are based on assigning scores do music in 100 different dimensions and finding similar ones. So uses a k-</a:t>
            </a:r>
            <a:r>
              <a:rPr lang="en-US" baseline="0" dirty="0" err="1"/>
              <a:t>nn</a:t>
            </a:r>
            <a:r>
              <a:rPr lang="en-US" baseline="0" dirty="0"/>
              <a:t> algorithm. We will do this for scotch whiskies next week.</a:t>
            </a:r>
          </a:p>
          <a:p>
            <a:endParaRPr lang="en-US" baseline="0" dirty="0"/>
          </a:p>
          <a:p>
            <a:r>
              <a:rPr lang="en-US" baseline="0" dirty="0"/>
              <a:t>So this is similarity in songs. What other information can you use for making better </a:t>
            </a:r>
            <a:r>
              <a:rPr lang="en-US" baseline="0" dirty="0" err="1"/>
              <a:t>reccomendations</a:t>
            </a:r>
            <a:r>
              <a:rPr lang="en-US" baseline="0" dirty="0"/>
              <a:t>? We can use customer similarities, this is called collaborative filtering.</a:t>
            </a:r>
          </a:p>
          <a:p>
            <a:endParaRPr lang="en-US" baseline="0" dirty="0"/>
          </a:p>
          <a:p>
            <a:r>
              <a:rPr lang="en-US" baseline="0" dirty="0"/>
              <a:t>Who uses </a:t>
            </a:r>
            <a:r>
              <a:rPr lang="en-US" baseline="0" dirty="0" err="1"/>
              <a:t>netflix</a:t>
            </a:r>
            <a:r>
              <a:rPr lang="en-US" baseline="0" dirty="0"/>
              <a:t>? Do you know how they make </a:t>
            </a:r>
            <a:r>
              <a:rPr lang="en-US" baseline="0" dirty="0" err="1"/>
              <a:t>reccomendations</a:t>
            </a:r>
            <a:r>
              <a:rPr lang="en-US" baseline="0" dirty="0"/>
              <a:t>?  Based on who you are similar to and how you rate?</a:t>
            </a:r>
          </a:p>
          <a:p>
            <a:endParaRPr lang="en-US" baseline="0" dirty="0"/>
          </a:p>
          <a:p>
            <a:r>
              <a:rPr lang="en-US" baseline="0" dirty="0"/>
              <a:t>What was it like before? While it was snail mail you had an incentive to rate but not people don’t rate as much because you can just stream. But you have more info what time which machine for how long</a:t>
            </a:r>
          </a:p>
          <a:p>
            <a:r>
              <a:rPr lang="en-US" baseline="0" dirty="0"/>
              <a:t>How about different countries? New markets?</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5B1B492F-E6BA-4409-9212-AB9CAE5B4C56}" type="slidenum">
              <a:rPr lang="en-GB" smtClean="0"/>
              <a:pPr/>
              <a:t>7</a:t>
            </a:fld>
            <a:endParaRPr lang="en-GB"/>
          </a:p>
        </p:txBody>
      </p:sp>
    </p:spTree>
    <p:extLst>
      <p:ext uri="{BB962C8B-B14F-4D97-AF65-F5344CB8AC3E}">
        <p14:creationId xmlns:p14="http://schemas.microsoft.com/office/powerpoint/2010/main" val="31162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where we are in the</a:t>
            </a:r>
            <a:r>
              <a:rPr lang="en-US" baseline="0" dirty="0"/>
              <a:t> </a:t>
            </a:r>
            <a:r>
              <a:rPr lang="en-US" baseline="0"/>
              <a:t>sylabus</a:t>
            </a:r>
            <a:endParaRPr lang="en-US"/>
          </a:p>
        </p:txBody>
      </p:sp>
      <p:sp>
        <p:nvSpPr>
          <p:cNvPr id="4" name="Slide Number Placeholder 3"/>
          <p:cNvSpPr>
            <a:spLocks noGrp="1"/>
          </p:cNvSpPr>
          <p:nvPr>
            <p:ph type="sldNum" sz="quarter" idx="10"/>
          </p:nvPr>
        </p:nvSpPr>
        <p:spPr/>
        <p:txBody>
          <a:bodyPr/>
          <a:lstStyle/>
          <a:p>
            <a:fld id="{5B1B492F-E6BA-4409-9212-AB9CAE5B4C56}" type="slidenum">
              <a:rPr lang="en-GB" smtClean="0"/>
              <a:pPr/>
              <a:t>9</a:t>
            </a:fld>
            <a:endParaRPr lang="en-GB"/>
          </a:p>
        </p:txBody>
      </p:sp>
    </p:spTree>
    <p:extLst>
      <p:ext uri="{BB962C8B-B14F-4D97-AF65-F5344CB8AC3E}">
        <p14:creationId xmlns:p14="http://schemas.microsoft.com/office/powerpoint/2010/main" val="3223477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398463" y="696913"/>
            <a:ext cx="6188075" cy="3481387"/>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056DF9F-67D2-4BCC-9EF4-638F5680296B}" type="slidenum">
              <a:rPr lang="en-US" altLang="en-US"/>
              <a:pPr>
                <a:spcBef>
                  <a:spcPct val="0"/>
                </a:spcBef>
              </a:pPr>
              <a:t>10</a:t>
            </a:fld>
            <a:endParaRPr lang="en-US" altLang="en-US"/>
          </a:p>
        </p:txBody>
      </p:sp>
    </p:spTree>
    <p:extLst>
      <p:ext uri="{BB962C8B-B14F-4D97-AF65-F5344CB8AC3E}">
        <p14:creationId xmlns:p14="http://schemas.microsoft.com/office/powerpoint/2010/main" val="2278780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bwMode="auto">
          <a:xfrm>
            <a:off x="398463" y="696913"/>
            <a:ext cx="6188075" cy="3481387"/>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7891"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37892"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056DF9F-67D2-4BCC-9EF4-638F5680296B}" type="slidenum">
              <a:rPr lang="en-US" altLang="en-US"/>
              <a:pPr>
                <a:spcBef>
                  <a:spcPct val="0"/>
                </a:spcBef>
              </a:pPr>
              <a:t>11</a:t>
            </a:fld>
            <a:endParaRPr lang="en-US" altLang="en-US"/>
          </a:p>
        </p:txBody>
      </p:sp>
    </p:spTree>
    <p:extLst>
      <p:ext uri="{BB962C8B-B14F-4D97-AF65-F5344CB8AC3E}">
        <p14:creationId xmlns:p14="http://schemas.microsoft.com/office/powerpoint/2010/main" val="3924352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xfrm>
            <a:off x="398463" y="696913"/>
            <a:ext cx="6188075" cy="3481387"/>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1204"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5DCCDBD-E22A-41B9-8DFC-03FFCED6CD87}" type="slidenum">
              <a:rPr lang="en-US" altLang="en-US"/>
              <a:pPr>
                <a:spcBef>
                  <a:spcPct val="0"/>
                </a:spcBef>
              </a:pPr>
              <a:t>13</a:t>
            </a:fld>
            <a:endParaRPr lang="en-US" altLang="en-US"/>
          </a:p>
        </p:txBody>
      </p:sp>
    </p:spTree>
    <p:extLst>
      <p:ext uri="{BB962C8B-B14F-4D97-AF65-F5344CB8AC3E}">
        <p14:creationId xmlns:p14="http://schemas.microsoft.com/office/powerpoint/2010/main" val="25565681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506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5569EFE-650C-4CC2-9CB9-675C14B86B71}" type="slidenum">
              <a:rPr lang="en-US" altLang="en-US"/>
              <a:pPr>
                <a:spcBef>
                  <a:spcPct val="0"/>
                </a:spcBef>
              </a:pPr>
              <a:t>14</a:t>
            </a:fld>
            <a:endParaRPr lang="en-US" altLang="en-US"/>
          </a:p>
        </p:txBody>
      </p:sp>
    </p:spTree>
    <p:extLst>
      <p:ext uri="{BB962C8B-B14F-4D97-AF65-F5344CB8AC3E}">
        <p14:creationId xmlns:p14="http://schemas.microsoft.com/office/powerpoint/2010/main" val="16848909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1.emf"/><Relationship Id="rId2" Type="http://schemas.openxmlformats.org/officeDocument/2006/relationships/vmlDrawing" Target="../drawings/vmlDrawing5.vml"/><Relationship Id="rId1" Type="http://schemas.openxmlformats.org/officeDocument/2006/relationships/themeOverride" Target="../theme/themeOverride1.x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vmlDrawing" Target="../drawings/vmlDrawing6.vml"/><Relationship Id="rId1" Type="http://schemas.openxmlformats.org/officeDocument/2006/relationships/themeOverride" Target="../theme/themeOverride2.xml"/><Relationship Id="rId6" Type="http://schemas.openxmlformats.org/officeDocument/2006/relationships/oleObject" Target="../embeddings/oleObject6.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 Title slide">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76A837B-F77B-44AA-9492-374B857C8265}"/>
              </a:ext>
            </a:extLst>
          </p:cNvPr>
          <p:cNvGraphicFramePr>
            <a:graphicFrameLocks noChangeAspect="1"/>
          </p:cNvGraphicFramePr>
          <p:nvPr userDrawn="1">
            <p:custDataLst>
              <p:tags r:id="rId2"/>
            </p:custDataLst>
            <p:extLst>
              <p:ext uri="{D42A27DB-BD31-4B8C-83A1-F6EECF244321}">
                <p14:modId xmlns:p14="http://schemas.microsoft.com/office/powerpoint/2010/main" val="6526991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6" imgW="359" imgH="355" progId="TCLayout.ActiveDocument.1">
                  <p:embed/>
                </p:oleObj>
              </mc:Choice>
              <mc:Fallback>
                <p:oleObj name="think-cell Slide" r:id="rId6" imgW="359" imgH="355" progId="TCLayout.ActiveDocument.1">
                  <p:embed/>
                  <p:pic>
                    <p:nvPicPr>
                      <p:cNvPr id="5" name="Object 4" hidden="1">
                        <a:extLst>
                          <a:ext uri="{FF2B5EF4-FFF2-40B4-BE49-F238E27FC236}">
                            <a16:creationId xmlns:a16="http://schemas.microsoft.com/office/drawing/2014/main" id="{E76A837B-F77B-44AA-9492-374B857C826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7BB5B5-1375-4580-BC78-87C6382D72E8}"/>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60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7C0A3187-68B4-DC4E-8270-F8C9982E27D8}"/>
              </a:ext>
            </a:extLst>
          </p:cNvPr>
          <p:cNvSpPr>
            <a:spLocks noGrp="1"/>
          </p:cNvSpPr>
          <p:nvPr>
            <p:ph type="ctrTitle"/>
          </p:nvPr>
        </p:nvSpPr>
        <p:spPr>
          <a:xfrm>
            <a:off x="2640012" y="1477652"/>
            <a:ext cx="8713787" cy="2385939"/>
          </a:xfrm>
          <a:prstGeom prst="roundRect">
            <a:avLst>
              <a:gd name="adj" fmla="val 4018"/>
            </a:avLst>
          </a:prstGeom>
        </p:spPr>
        <p:txBody>
          <a:bodyPr tIns="720000" rIns="144000" bIns="720000" anchor="t" anchorCtr="0">
            <a:noAutofit/>
          </a:bodyPr>
          <a:lstStyle>
            <a:lvl1pPr algn="r">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CD93A6C-FEA1-1244-999B-550BF558497B}"/>
              </a:ext>
            </a:extLst>
          </p:cNvPr>
          <p:cNvSpPr>
            <a:spLocks noGrp="1"/>
          </p:cNvSpPr>
          <p:nvPr>
            <p:ph type="subTitle" idx="1"/>
          </p:nvPr>
        </p:nvSpPr>
        <p:spPr>
          <a:xfrm>
            <a:off x="2640011" y="3966454"/>
            <a:ext cx="8713788" cy="930244"/>
          </a:xfrm>
          <a:prstGeom prst="roundRect">
            <a:avLst>
              <a:gd name="adj" fmla="val 8543"/>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lIns="90000" tIns="251999" rIns="144000">
            <a:noAutofit/>
          </a:bodyPr>
          <a:lstStyle>
            <a:lvl1pPr marL="0" indent="0" algn="r">
              <a:buNone/>
              <a:defRPr sz="2800" b="0" i="0">
                <a:ln>
                  <a:noFill/>
                </a:ln>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Text Placeholder 4">
            <a:extLst>
              <a:ext uri="{FF2B5EF4-FFF2-40B4-BE49-F238E27FC236}">
                <a16:creationId xmlns:a16="http://schemas.microsoft.com/office/drawing/2014/main" id="{32B1FC95-0CE2-064A-986C-6BD9547F98FC}"/>
              </a:ext>
            </a:extLst>
          </p:cNvPr>
          <p:cNvSpPr txBox="1">
            <a:spLocks/>
          </p:cNvSpPr>
          <p:nvPr userDrawn="1"/>
        </p:nvSpPr>
        <p:spPr>
          <a:xfrm>
            <a:off x="435420" y="6165850"/>
            <a:ext cx="2232025" cy="421530"/>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solidFill>
                  <a:schemeClr val="bg1"/>
                </a:solidFill>
              </a:rPr>
              <a:t>london.edu</a:t>
            </a:r>
          </a:p>
        </p:txBody>
      </p:sp>
    </p:spTree>
    <p:extLst>
      <p:ext uri="{BB962C8B-B14F-4D97-AF65-F5344CB8AC3E}">
        <p14:creationId xmlns:p14="http://schemas.microsoft.com/office/powerpoint/2010/main" val="24764895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wo Conten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800" y="1272828"/>
            <a:ext cx="5338045" cy="4525963"/>
          </a:xfrm>
        </p:spPr>
        <p:txBody>
          <a:bodyPr/>
          <a:lstStyle>
            <a:lvl1pPr marL="315205" indent="-315205">
              <a:spcBef>
                <a:spcPts val="1052"/>
              </a:spcBef>
              <a:buFont typeface="Arial" panose="020B0604020202020204" pitchFamily="34" charset="0"/>
              <a:buChar char="•"/>
              <a:defRPr sz="2100">
                <a:solidFill>
                  <a:schemeClr val="tx1"/>
                </a:solidFill>
              </a:defRPr>
            </a:lvl1pPr>
            <a:lvl2pPr marL="472809" indent="-157603">
              <a:buFont typeface="Arial" panose="020B0604020202020204" pitchFamily="34" charset="0"/>
              <a:buChar char="−"/>
              <a:defRPr sz="1600"/>
            </a:lvl2pPr>
            <a:lvl3pPr marL="630412" indent="-157603">
              <a:buFont typeface="Arial" panose="020B0604020202020204" pitchFamily="34" charset="0"/>
              <a:buChar cha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95F9D2-54C8-B043-B453-81BCEC660717}" type="slidenum">
              <a:rPr lang="en-US" smtClean="0"/>
              <a:t>‹#›</a:t>
            </a:fld>
            <a:endParaRPr lang="en-US"/>
          </a:p>
        </p:txBody>
      </p:sp>
      <p:sp>
        <p:nvSpPr>
          <p:cNvPr id="10" name="Content Placeholder 2"/>
          <p:cNvSpPr>
            <a:spLocks noGrp="1"/>
          </p:cNvSpPr>
          <p:nvPr>
            <p:ph sz="half" idx="13"/>
          </p:nvPr>
        </p:nvSpPr>
        <p:spPr>
          <a:xfrm>
            <a:off x="6339924" y="1272828"/>
            <a:ext cx="5338045" cy="4525963"/>
          </a:xfrm>
        </p:spPr>
        <p:txBody>
          <a:bodyPr/>
          <a:lstStyle>
            <a:lvl1pPr marL="315205" indent="-315205">
              <a:spcBef>
                <a:spcPts val="1052"/>
              </a:spcBef>
              <a:buFont typeface="Arial" panose="020B0604020202020204" pitchFamily="34" charset="0"/>
              <a:buChar char="•"/>
              <a:defRPr sz="2100">
                <a:solidFill>
                  <a:schemeClr val="tx1"/>
                </a:solidFill>
              </a:defRPr>
            </a:lvl1pPr>
            <a:lvl2pPr marL="472809" indent="-157603">
              <a:buFont typeface="Arial" panose="020B0604020202020204" pitchFamily="34" charset="0"/>
              <a:buChar char="−"/>
              <a:defRPr sz="1600"/>
            </a:lvl2pPr>
            <a:lvl3pPr marL="630412" indent="-157603">
              <a:buFont typeface="Arial" panose="020B0604020202020204" pitchFamily="34" charset="0"/>
              <a:buChar char="•"/>
              <a:defRPr sz="14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itle 1">
            <a:extLst>
              <a:ext uri="{FF2B5EF4-FFF2-40B4-BE49-F238E27FC236}">
                <a16:creationId xmlns:a16="http://schemas.microsoft.com/office/drawing/2014/main" id="{FF53C66C-DAB5-8145-8459-C9E3D07D1A91}"/>
              </a:ext>
            </a:extLst>
          </p:cNvPr>
          <p:cNvSpPr>
            <a:spLocks noGrp="1"/>
          </p:cNvSpPr>
          <p:nvPr>
            <p:ph type="title"/>
          </p:nvPr>
        </p:nvSpPr>
        <p:spPr>
          <a:xfrm>
            <a:off x="2562224" y="365126"/>
            <a:ext cx="8791575" cy="504000"/>
          </a:xfrm>
        </p:spPr>
        <p:txBody>
          <a:bodyPr tIns="72000" rIns="144000" bIns="108000"/>
          <a:lstStyle/>
          <a:p>
            <a:endParaRPr lang="en-GB" dirty="0"/>
          </a:p>
        </p:txBody>
      </p:sp>
    </p:spTree>
    <p:extLst>
      <p:ext uri="{BB962C8B-B14F-4D97-AF65-F5344CB8AC3E}">
        <p14:creationId xmlns:p14="http://schemas.microsoft.com/office/powerpoint/2010/main" val="9448835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0_Title and Conten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200">
                <a:solidFill>
                  <a:srgbClr val="FF0000"/>
                </a:solidFill>
                <a:latin typeface="TradeGothic" pitchFamily="2" charset="0"/>
              </a:defRPr>
            </a:lvl1pPr>
            <a:lvl2pPr>
              <a:defRPr sz="2000">
                <a:latin typeface="TradeGothic" pitchFamily="2" charset="0"/>
              </a:defRPr>
            </a:lvl2pPr>
            <a:lvl3pPr>
              <a:defRPr sz="2000">
                <a:latin typeface="TradeGothic" pitchFamily="2" charset="0"/>
              </a:defRPr>
            </a:lvl3pPr>
            <a:lvl4pPr>
              <a:defRPr sz="2000">
                <a:latin typeface="TradeGothic" pitchFamily="2" charset="0"/>
              </a:defRPr>
            </a:lvl4pPr>
            <a:lvl5pPr>
              <a:defRPr sz="2000">
                <a:latin typeface="TradeGothic"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itle 1">
            <a:extLst>
              <a:ext uri="{FF2B5EF4-FFF2-40B4-BE49-F238E27FC236}">
                <a16:creationId xmlns:a16="http://schemas.microsoft.com/office/drawing/2014/main" id="{79D472E8-06E4-7D4D-88A5-440C582E1A0B}"/>
              </a:ext>
            </a:extLst>
          </p:cNvPr>
          <p:cNvSpPr>
            <a:spLocks noGrp="1"/>
          </p:cNvSpPr>
          <p:nvPr>
            <p:ph type="title"/>
          </p:nvPr>
        </p:nvSpPr>
        <p:spPr>
          <a:xfrm>
            <a:off x="2562224" y="365126"/>
            <a:ext cx="8791575" cy="504000"/>
          </a:xfrm>
        </p:spPr>
        <p:txBody>
          <a:bodyPr tIns="72000" rIns="144000" bIns="108000"/>
          <a:lstStyle/>
          <a:p>
            <a:endParaRPr lang="en-GB" dirty="0"/>
          </a:p>
        </p:txBody>
      </p:sp>
    </p:spTree>
    <p:extLst>
      <p:ext uri="{BB962C8B-B14F-4D97-AF65-F5344CB8AC3E}">
        <p14:creationId xmlns:p14="http://schemas.microsoft.com/office/powerpoint/2010/main" val="211031151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no subtitl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52939BA-0151-438C-B2E7-1D87B127AA18}"/>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5" imgW="359" imgH="355" progId="TCLayout.ActiveDocument.1">
                  <p:embed/>
                </p:oleObj>
              </mc:Choice>
              <mc:Fallback>
                <p:oleObj name="think-cell Slide" r:id="rId5" imgW="359" imgH="355" progId="TCLayout.ActiveDocument.1">
                  <p:embed/>
                  <p:pic>
                    <p:nvPicPr>
                      <p:cNvPr id="6" name="Object 5" hidden="1">
                        <a:extLst>
                          <a:ext uri="{FF2B5EF4-FFF2-40B4-BE49-F238E27FC236}">
                            <a16:creationId xmlns:a16="http://schemas.microsoft.com/office/drawing/2014/main" id="{D52939BA-0151-438C-B2E7-1D87B127AA18}"/>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D8E79EA5-A9AA-495B-A959-C19B9225E1C4}"/>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BF0FCB8B-F596-4765-A09C-471EAF3A53ED}"/>
              </a:ext>
            </a:extLst>
          </p:cNvPr>
          <p:cNvSpPr>
            <a:spLocks noGrp="1"/>
          </p:cNvSpPr>
          <p:nvPr>
            <p:ph type="title"/>
          </p:nvPr>
        </p:nvSpPr>
        <p:spPr>
          <a:xfrm>
            <a:off x="2560638" y="365126"/>
            <a:ext cx="8791575" cy="504000"/>
          </a:xfrm>
        </p:spPr>
        <p:txBody>
          <a:bodyPr/>
          <a:lstStyle/>
          <a:p>
            <a:r>
              <a:rPr lang="en-US"/>
              <a:t>Click to edit Master title style</a:t>
            </a:r>
            <a:endParaRPr lang="en-GB" dirty="0"/>
          </a:p>
        </p:txBody>
      </p:sp>
      <p:sp>
        <p:nvSpPr>
          <p:cNvPr id="7" name="Text Placeholder 2">
            <a:extLst>
              <a:ext uri="{FF2B5EF4-FFF2-40B4-BE49-F238E27FC236}">
                <a16:creationId xmlns:a16="http://schemas.microsoft.com/office/drawing/2014/main" id="{3F40676A-4257-A44A-9973-65110CD8C646}"/>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49598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Bulle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54CA60-4B9B-4455-BE07-FA29D123331C}"/>
              </a:ext>
            </a:extLst>
          </p:cNvPr>
          <p:cNvGraphicFramePr>
            <a:graphicFrameLocks noChangeAspect="1"/>
          </p:cNvGraphicFramePr>
          <p:nvPr userDrawn="1">
            <p:custDataLst>
              <p:tags r:id="rId2"/>
            </p:custDataLst>
            <p:extLst>
              <p:ext uri="{D42A27DB-BD31-4B8C-83A1-F6EECF244321}">
                <p14:modId xmlns:p14="http://schemas.microsoft.com/office/powerpoint/2010/main" val="25851661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7" name="think-cell Slide" r:id="rId5" imgW="359" imgH="355" progId="TCLayout.ActiveDocument.1">
                  <p:embed/>
                </p:oleObj>
              </mc:Choice>
              <mc:Fallback>
                <p:oleObj name="think-cell Slide" r:id="rId5" imgW="359" imgH="355" progId="TCLayout.ActiveDocument.1">
                  <p:embed/>
                  <p:pic>
                    <p:nvPicPr>
                      <p:cNvPr id="4" name="Object 3" hidden="1">
                        <a:extLst>
                          <a:ext uri="{FF2B5EF4-FFF2-40B4-BE49-F238E27FC236}">
                            <a16:creationId xmlns:a16="http://schemas.microsoft.com/office/drawing/2014/main" id="{3954CA60-4B9B-4455-BE07-FA29D12333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2350E6-4203-41A1-AFDA-00A28C2C0807}"/>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842865705"/>
      </p:ext>
    </p:extLst>
  </p:cSld>
  <p:clrMapOvr>
    <a:masterClrMapping/>
  </p:clrMapOvr>
  <p:extLst>
    <p:ext uri="{DCECCB84-F9BA-43D5-87BE-67443E8EF086}">
      <p15:sldGuideLst xmlns:p15="http://schemas.microsoft.com/office/powerpoint/2012/main">
        <p15:guide id="1" orient="horz" pos="52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e-5 word Text Slide">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54CA60-4B9B-4455-BE07-FA29D123331C}"/>
              </a:ext>
            </a:extLst>
          </p:cNvPr>
          <p:cNvGraphicFramePr>
            <a:graphicFrameLocks noChangeAspect="1"/>
          </p:cNvGraphicFramePr>
          <p:nvPr userDrawn="1">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1" name="think-cell Slide" r:id="rId6" imgW="359" imgH="355" progId="TCLayout.ActiveDocument.1">
                  <p:embed/>
                </p:oleObj>
              </mc:Choice>
              <mc:Fallback>
                <p:oleObj name="think-cell Slide" r:id="rId6" imgW="359" imgH="355" progId="TCLayout.ActiveDocument.1">
                  <p:embed/>
                  <p:pic>
                    <p:nvPicPr>
                      <p:cNvPr id="4" name="Object 3" hidden="1">
                        <a:extLst>
                          <a:ext uri="{FF2B5EF4-FFF2-40B4-BE49-F238E27FC236}">
                            <a16:creationId xmlns:a16="http://schemas.microsoft.com/office/drawing/2014/main" id="{3954CA60-4B9B-4455-BE07-FA29D123331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2350E6-4203-41A1-AFDA-00A28C2C0807}"/>
              </a:ext>
            </a:extLst>
          </p:cNvPr>
          <p:cNvSpPr/>
          <p:nvPr userDrawn="1">
            <p:custDataLst>
              <p:tags r:id="rId4"/>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nchor="ctr" anchorCtr="0"/>
          <a:lstStyle>
            <a:lvl1pPr marL="0" indent="0" algn="ctr">
              <a:buNone/>
              <a:defRPr sz="4000">
                <a:solidFill>
                  <a:schemeClr val="bg1"/>
                </a:solidFill>
              </a:defRPr>
            </a:lvl1pPr>
            <a:lvl2pPr marL="361950" indent="0">
              <a:buNone/>
              <a:defRPr/>
            </a:lvl2pPr>
            <a:lvl3pPr marL="715963" indent="0">
              <a:buNone/>
              <a:defRPr/>
            </a:lvl3pPr>
            <a:lvl4pPr marL="1077912" indent="0">
              <a:buNone/>
              <a:defRPr/>
            </a:lvl4pPr>
            <a:lvl5pPr marL="1431925" indent="0">
              <a:buNone/>
              <a:defRPr/>
            </a:lvl5pPr>
          </a:lstStyle>
          <a:p>
            <a:pPr lvl="0"/>
            <a:r>
              <a:rPr lang="en-US"/>
              <a:t>Click to edit Master text styles</a:t>
            </a:r>
          </a:p>
        </p:txBody>
      </p:sp>
      <p:sp>
        <p:nvSpPr>
          <p:cNvPr id="10" name="Text Placeholder 2">
            <a:extLst>
              <a:ext uri="{FF2B5EF4-FFF2-40B4-BE49-F238E27FC236}">
                <a16:creationId xmlns:a16="http://schemas.microsoft.com/office/drawing/2014/main" id="{7CB3B7CE-5558-FE48-BF9A-D54548F0986A}"/>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53163958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52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EF9A-38E7-BE44-AB25-D6391E9647B9}"/>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1471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First Level Paragraph">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FC8532C-18ED-4149-AA09-6188AAC4CA91}"/>
              </a:ext>
            </a:extLst>
          </p:cNvPr>
          <p:cNvGraphicFramePr>
            <a:graphicFrameLocks noChangeAspect="1"/>
          </p:cNvGraphicFramePr>
          <p:nvPr userDrawn="1">
            <p:custDataLst>
              <p:tags r:id="rId3"/>
            </p:custDataLst>
            <p:extLst>
              <p:ext uri="{D42A27DB-BD31-4B8C-83A1-F6EECF244321}">
                <p14:modId xmlns:p14="http://schemas.microsoft.com/office/powerpoint/2010/main" val="27149314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69" name="think-cell Slide" r:id="rId6" imgW="359" imgH="355" progId="TCLayout.ActiveDocument.1">
                  <p:embed/>
                </p:oleObj>
              </mc:Choice>
              <mc:Fallback>
                <p:oleObj name="think-cell Slide" r:id="rId6" imgW="359" imgH="355" progId="TCLayout.ActiveDocument.1">
                  <p:embed/>
                  <p:pic>
                    <p:nvPicPr>
                      <p:cNvPr id="4" name="Object 3" hidden="1">
                        <a:extLst>
                          <a:ext uri="{FF2B5EF4-FFF2-40B4-BE49-F238E27FC236}">
                            <a16:creationId xmlns:a16="http://schemas.microsoft.com/office/drawing/2014/main" id="{0FC8532C-18ED-4149-AA09-6188AAC4CA9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2FA2269-2C39-4C45-810D-3C6B9ADB516E}"/>
              </a:ext>
            </a:extLst>
          </p:cNvPr>
          <p:cNvSpPr/>
          <p:nvPr userDrawn="1">
            <p:custDataLst>
              <p:tags r:id="rId4"/>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r>
              <a:rPr lang="en-US"/>
              <a:t>Click to edit Master title style</a:t>
            </a:r>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lstStyle>
            <a:lvl1pPr marL="0" indent="0">
              <a:buNone/>
              <a:defRPr>
                <a:solidFill>
                  <a:schemeClr val="bg1"/>
                </a:solidFill>
              </a:defRPr>
            </a:lvl1pPr>
            <a:lvl2pPr marL="361950" indent="-361950">
              <a:defRPr sz="2400">
                <a:solidFill>
                  <a:schemeClr val="bg1"/>
                </a:solidFill>
              </a:defRPr>
            </a:lvl2pPr>
            <a:lvl3pPr marL="715963" indent="-354013">
              <a:defRPr sz="2000">
                <a:solidFill>
                  <a:schemeClr val="bg1"/>
                </a:solidFill>
              </a:defRPr>
            </a:lvl3pPr>
            <a:lvl4pPr marL="1077913" indent="-361950">
              <a:defRPr sz="1800">
                <a:solidFill>
                  <a:schemeClr val="bg1"/>
                </a:solidFill>
              </a:defRPr>
            </a:lvl4pPr>
            <a:lvl5pPr marL="1431925" indent="-354013">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2">
            <a:extLst>
              <a:ext uri="{FF2B5EF4-FFF2-40B4-BE49-F238E27FC236}">
                <a16:creationId xmlns:a16="http://schemas.microsoft.com/office/drawing/2014/main" id="{8C0E2793-1612-C94F-9C60-5A45BB32EB4A}"/>
              </a:ext>
            </a:extLst>
          </p:cNvPr>
          <p:cNvSpPr>
            <a:spLocks noGrp="1"/>
          </p:cNvSpPr>
          <p:nvPr>
            <p:ph type="body" idx="12"/>
          </p:nvPr>
        </p:nvSpPr>
        <p:spPr>
          <a:xfrm>
            <a:off x="2562224" y="895615"/>
            <a:ext cx="8789989" cy="377736"/>
          </a:xfrm>
          <a:prstGeom prst="roundRect">
            <a:avLst/>
          </a:prstGeom>
          <a:solidFill>
            <a:schemeClr val="tx1">
              <a:lumMod val="75000"/>
              <a:lumOff val="25000"/>
            </a:schemeClr>
          </a:solidFill>
          <a:ln>
            <a:noFill/>
          </a:ln>
          <a:effectLst>
            <a:outerShdw blurRad="50800" dist="38100" dir="2700000" algn="tl" rotWithShape="0">
              <a:prstClr val="black">
                <a:alpha val="40000"/>
              </a:prstClr>
            </a:outerShdw>
          </a:effectLst>
          <a:scene3d>
            <a:camera prst="orthographicFront">
              <a:rot lat="0" lon="0" rev="0"/>
            </a:camera>
            <a:lightRig rig="chilly" dir="t">
              <a:rot lat="0" lon="0" rev="18480000"/>
            </a:lightRig>
          </a:scene3d>
          <a:sp3d prstMaterial="clear">
            <a:bevelT h="63500"/>
          </a:sp3d>
        </p:spPr>
        <p:txBody>
          <a:bodyPr vert="horz" lIns="90000" tIns="36000" rIns="144000" bIns="36000" rtlCol="0">
            <a:noAutofit/>
          </a:bodyPr>
          <a:lstStyle>
            <a:lvl1pPr marL="0" indent="0" algn="r">
              <a:buNone/>
              <a:defRPr lang="en-US" sz="2000" dirty="0">
                <a:ln>
                  <a:noFill/>
                </a:ln>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r>
              <a:rPr lang="en-US"/>
              <a:t>Click to edit Master text styles</a:t>
            </a:r>
          </a:p>
        </p:txBody>
      </p:sp>
    </p:spTree>
    <p:extLst>
      <p:ext uri="{BB962C8B-B14F-4D97-AF65-F5344CB8AC3E}">
        <p14:creationId xmlns:p14="http://schemas.microsoft.com/office/powerpoint/2010/main" val="309172595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mp; Bulle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954CA60-4B9B-4455-BE07-FA29D123331C}"/>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 name="think-cell Slide" r:id="rId5" imgW="359" imgH="355" progId="TCLayout.ActiveDocument.1">
                  <p:embed/>
                </p:oleObj>
              </mc:Choice>
              <mc:Fallback>
                <p:oleObj name="think-cell Slide" r:id="rId5" imgW="359" imgH="355" progId="TCLayout.ActiveDocument.1">
                  <p:embed/>
                  <p:pic>
                    <p:nvPicPr>
                      <p:cNvPr id="4" name="Object 3" hidden="1">
                        <a:extLst>
                          <a:ext uri="{FF2B5EF4-FFF2-40B4-BE49-F238E27FC236}">
                            <a16:creationId xmlns:a16="http://schemas.microsoft.com/office/drawing/2014/main" id="{3954CA60-4B9B-4455-BE07-FA29D123331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2350E6-4203-41A1-AFDA-00A28C2C0807}"/>
              </a:ext>
            </a:extLst>
          </p:cNvPr>
          <p:cNvSpPr/>
          <p:nvPr userDrawn="1">
            <p:custDataLst>
              <p:tags r:id="rId3"/>
            </p:custDataLst>
          </p:nvPr>
        </p:nvSpPr>
        <p:spPr>
          <a:xfrm>
            <a:off x="0" y="0"/>
            <a:ext cx="158750" cy="158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400" b="1" i="0" baseline="0" dirty="0">
              <a:solidFill>
                <a:schemeClr val="tx1"/>
              </a:solidFill>
              <a:latin typeface="Arial" panose="020B0604020202020204" pitchFamily="34" charset="0"/>
              <a:ea typeface="+mj-ea"/>
              <a:cs typeface="+mj-cs"/>
              <a:sym typeface="Arial" panose="020B0604020202020204" pitchFamily="34" charset="0"/>
            </a:endParaRPr>
          </a:p>
        </p:txBody>
      </p:sp>
      <p:sp>
        <p:nvSpPr>
          <p:cNvPr id="2" name="Title 1">
            <a:extLst>
              <a:ext uri="{FF2B5EF4-FFF2-40B4-BE49-F238E27FC236}">
                <a16:creationId xmlns:a16="http://schemas.microsoft.com/office/drawing/2014/main" id="{19685294-ADB8-4D93-BE0B-E025C359B0C3}"/>
              </a:ext>
            </a:extLst>
          </p:cNvPr>
          <p:cNvSpPr>
            <a:spLocks noGrp="1"/>
          </p:cNvSpPr>
          <p:nvPr>
            <p:ph type="title"/>
          </p:nvPr>
        </p:nvSpPr>
        <p:spPr>
          <a:xfrm>
            <a:off x="2562224" y="365126"/>
            <a:ext cx="8791575" cy="504000"/>
          </a:xfrm>
        </p:spPr>
        <p:txBody>
          <a:bodyPr/>
          <a:lstStyle/>
          <a:p>
            <a:endParaRPr lang="en-GB" dirty="0"/>
          </a:p>
        </p:txBody>
      </p:sp>
      <p:sp>
        <p:nvSpPr>
          <p:cNvPr id="7" name="Text Placeholder 6">
            <a:extLst>
              <a:ext uri="{FF2B5EF4-FFF2-40B4-BE49-F238E27FC236}">
                <a16:creationId xmlns:a16="http://schemas.microsoft.com/office/drawing/2014/main" id="{E165F7CB-3EC2-4633-9A7F-1E690CAA1D28}"/>
              </a:ext>
            </a:extLst>
          </p:cNvPr>
          <p:cNvSpPr>
            <a:spLocks noGrp="1"/>
          </p:cNvSpPr>
          <p:nvPr>
            <p:ph type="body" sz="quarter" idx="10"/>
          </p:nvPr>
        </p:nvSpPr>
        <p:spPr>
          <a:xfrm>
            <a:off x="407988" y="1376363"/>
            <a:ext cx="10944225" cy="45005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2">
            <a:extLst>
              <a:ext uri="{FF2B5EF4-FFF2-40B4-BE49-F238E27FC236}">
                <a16:creationId xmlns:a16="http://schemas.microsoft.com/office/drawing/2014/main" id="{0296B07F-DAA8-4D29-8544-03DFBEFCB48B}"/>
              </a:ext>
            </a:extLst>
          </p:cNvPr>
          <p:cNvSpPr>
            <a:spLocks noGrp="1"/>
          </p:cNvSpPr>
          <p:nvPr>
            <p:ph type="body" idx="12"/>
          </p:nvPr>
        </p:nvSpPr>
        <p:spPr>
          <a:xfrm>
            <a:off x="2562224" y="895615"/>
            <a:ext cx="8789989" cy="377736"/>
          </a:xfrm>
          <a:solidFill>
            <a:schemeClr val="accent3">
              <a:lumMod val="75000"/>
            </a:schemeClr>
          </a:solidFill>
          <a:ln>
            <a:noFill/>
          </a:ln>
          <a:effectLst/>
          <a:scene3d>
            <a:camera prst="orthographicFront">
              <a:rot lat="0" lon="0" rev="0"/>
            </a:camera>
            <a:lightRig rig="chilly" dir="t">
              <a:rot lat="0" lon="0" rev="18480000"/>
            </a:lightRig>
          </a:scene3d>
          <a:sp3d prstMaterial="clear">
            <a:bevelT h="63500"/>
          </a:sp3d>
        </p:spPr>
        <p:txBody>
          <a:bodyPr vert="horz" lIns="0" tIns="36000" rIns="144000" bIns="72000" rtlCol="0" anchor="t" anchorCtr="0">
            <a:noAutofit/>
          </a:bodyPr>
          <a:lstStyle>
            <a:lvl1pPr marL="0" indent="0" algn="r">
              <a:buNone/>
              <a:defRPr lang="en-US" sz="2000" dirty="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r">
              <a:buNone/>
            </a:pPr>
            <a:endParaRPr lang="en-US" dirty="0"/>
          </a:p>
        </p:txBody>
      </p:sp>
    </p:spTree>
    <p:extLst>
      <p:ext uri="{BB962C8B-B14F-4D97-AF65-F5344CB8AC3E}">
        <p14:creationId xmlns:p14="http://schemas.microsoft.com/office/powerpoint/2010/main" val="1566881381"/>
      </p:ext>
    </p:extLst>
  </p:cSld>
  <p:clrMapOvr>
    <a:masterClrMapping/>
  </p:clrMapOvr>
  <p:extLst>
    <p:ext uri="{DCECCB84-F9BA-43D5-87BE-67443E8EF086}">
      <p15:sldGuideLst xmlns:p15="http://schemas.microsoft.com/office/powerpoint/2012/main">
        <p15:guide id="1" orient="horz" pos="5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513691" y="1271089"/>
            <a:ext cx="10840108" cy="4244719"/>
          </a:xfrm>
        </p:spPr>
        <p:txBody>
          <a:bodyPr/>
          <a:lstStyle>
            <a:lvl1pPr marL="300234" indent="-300234">
              <a:buFont typeface="Arial" panose="020B0604020202020204" pitchFamily="34" charset="0"/>
              <a:buChar char="•"/>
              <a:defRPr sz="3200">
                <a:solidFill>
                  <a:schemeClr val="bg1"/>
                </a:solidFill>
              </a:defRPr>
            </a:lvl1pPr>
            <a:lvl2pPr marL="472809" indent="-157603">
              <a:spcBef>
                <a:spcPts val="1052"/>
              </a:spcBef>
              <a:buFont typeface="Arial" panose="020B0604020202020204" pitchFamily="34" charset="0"/>
              <a:buChar char="−"/>
              <a:defRPr>
                <a:solidFill>
                  <a:schemeClr val="bg1"/>
                </a:solidFill>
              </a:defRPr>
            </a:lvl2pPr>
            <a:lvl3pPr marL="630412" indent="-157603">
              <a:buFont typeface="Arial" panose="020B0604020202020204" pitchFamily="34" charset="0"/>
              <a:buChar char="•"/>
              <a:defRPr sz="1400">
                <a:solidFill>
                  <a:schemeClr val="bg1"/>
                </a:solidFill>
              </a:defRPr>
            </a:lvl3pPr>
            <a:lvl4pPr marL="393361" indent="0">
              <a:buNone/>
              <a:defRPr sz="1800"/>
            </a:lvl4pPr>
            <a:lvl5pPr marL="788113" indent="0">
              <a:buNone/>
              <a:defRPr/>
            </a:lvl5p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p>
            <a:fld id="{E795F9D2-54C8-B043-B453-81BCEC660717}" type="slidenum">
              <a:rPr lang="en-US" smtClean="0"/>
              <a:t>‹#›</a:t>
            </a:fld>
            <a:endParaRPr lang="en-US"/>
          </a:p>
        </p:txBody>
      </p:sp>
      <p:sp>
        <p:nvSpPr>
          <p:cNvPr id="8" name="Title 1">
            <a:extLst>
              <a:ext uri="{FF2B5EF4-FFF2-40B4-BE49-F238E27FC236}">
                <a16:creationId xmlns:a16="http://schemas.microsoft.com/office/drawing/2014/main" id="{D55AA41A-93AB-0041-9710-3831F32402F0}"/>
              </a:ext>
            </a:extLst>
          </p:cNvPr>
          <p:cNvSpPr>
            <a:spLocks noGrp="1"/>
          </p:cNvSpPr>
          <p:nvPr>
            <p:ph type="title"/>
          </p:nvPr>
        </p:nvSpPr>
        <p:spPr>
          <a:xfrm>
            <a:off x="2562224" y="365126"/>
            <a:ext cx="8791575" cy="504000"/>
          </a:xfrm>
        </p:spPr>
        <p:txBody>
          <a:bodyPr/>
          <a:lstStyle/>
          <a:p>
            <a:endParaRPr lang="en-US" dirty="0"/>
          </a:p>
        </p:txBody>
      </p:sp>
    </p:spTree>
    <p:extLst>
      <p:ext uri="{BB962C8B-B14F-4D97-AF65-F5344CB8AC3E}">
        <p14:creationId xmlns:p14="http://schemas.microsoft.com/office/powerpoint/2010/main" val="81549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95F9D2-54C8-B043-B453-81BCEC660717}" type="slidenum">
              <a:rPr lang="en-US" smtClean="0"/>
              <a:t>‹#›</a:t>
            </a:fld>
            <a:endParaRPr lang="en-US"/>
          </a:p>
        </p:txBody>
      </p:sp>
      <p:sp>
        <p:nvSpPr>
          <p:cNvPr id="7" name="Title 1">
            <a:extLst>
              <a:ext uri="{FF2B5EF4-FFF2-40B4-BE49-F238E27FC236}">
                <a16:creationId xmlns:a16="http://schemas.microsoft.com/office/drawing/2014/main" id="{756483CC-655E-184A-89A7-852C70DCE807}"/>
              </a:ext>
            </a:extLst>
          </p:cNvPr>
          <p:cNvSpPr>
            <a:spLocks noGrp="1"/>
          </p:cNvSpPr>
          <p:nvPr>
            <p:ph type="title"/>
          </p:nvPr>
        </p:nvSpPr>
        <p:spPr>
          <a:xfrm>
            <a:off x="2562224" y="365126"/>
            <a:ext cx="8791575" cy="504000"/>
          </a:xfrm>
        </p:spPr>
        <p:txBody>
          <a:bodyPr tIns="72000" rIns="144000" bIns="108000"/>
          <a:lstStyle/>
          <a:p>
            <a:endParaRPr lang="en-GB" dirty="0"/>
          </a:p>
        </p:txBody>
      </p:sp>
    </p:spTree>
    <p:extLst>
      <p:ext uri="{BB962C8B-B14F-4D97-AF65-F5344CB8AC3E}">
        <p14:creationId xmlns:p14="http://schemas.microsoft.com/office/powerpoint/2010/main" val="3763234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ADC7B8B-7FBC-4A8B-BF78-9F8FA036620A}"/>
              </a:ext>
            </a:extLst>
          </p:cNvPr>
          <p:cNvGraphicFramePr>
            <a:graphicFrameLocks noChangeAspect="1"/>
          </p:cNvGraphicFramePr>
          <p:nvPr userDrawn="1">
            <p:custDataLst>
              <p:tags r:id="rId14"/>
            </p:custDataLst>
            <p:extLst>
              <p:ext uri="{D42A27DB-BD31-4B8C-83A1-F6EECF244321}">
                <p14:modId xmlns:p14="http://schemas.microsoft.com/office/powerpoint/2010/main" val="14381449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5" name="think-cell Slide" r:id="rId16" imgW="359" imgH="355" progId="TCLayout.ActiveDocument.1">
                  <p:embed/>
                </p:oleObj>
              </mc:Choice>
              <mc:Fallback>
                <p:oleObj name="think-cell Slide" r:id="rId16" imgW="359" imgH="355" progId="TCLayout.ActiveDocument.1">
                  <p:embed/>
                  <p:pic>
                    <p:nvPicPr>
                      <p:cNvPr id="2" name="Object 1" hidden="1">
                        <a:extLst>
                          <a:ext uri="{FF2B5EF4-FFF2-40B4-BE49-F238E27FC236}">
                            <a16:creationId xmlns:a16="http://schemas.microsoft.com/office/drawing/2014/main" id="{EADC7B8B-7FBC-4A8B-BF78-9F8FA036620A}"/>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5E636C95-A2F8-4D89-8FF8-8C014F39D5F2}"/>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2800" b="1" i="0" baseline="0" dirty="0">
              <a:latin typeface="Arial" panose="020B0604020202020204" pitchFamily="34" charset="0"/>
              <a:ea typeface="+mj-ea"/>
              <a:cs typeface="+mj-cs"/>
              <a:sym typeface="Arial" panose="020B0604020202020204" pitchFamily="34" charset="0"/>
            </a:endParaRPr>
          </a:p>
        </p:txBody>
      </p:sp>
      <p:sp>
        <p:nvSpPr>
          <p:cNvPr id="14" name="TextBox 13">
            <a:extLst>
              <a:ext uri="{FF2B5EF4-FFF2-40B4-BE49-F238E27FC236}">
                <a16:creationId xmlns:a16="http://schemas.microsoft.com/office/drawing/2014/main" id="{3A043397-C7B5-4428-8513-2450FC985389}"/>
              </a:ext>
            </a:extLst>
          </p:cNvPr>
          <p:cNvSpPr txBox="1"/>
          <p:nvPr userDrawn="1"/>
        </p:nvSpPr>
        <p:spPr>
          <a:xfrm>
            <a:off x="10884213" y="6357670"/>
            <a:ext cx="468000" cy="235818"/>
          </a:xfrm>
          <a:prstGeom prst="rect">
            <a:avLst/>
          </a:prstGeom>
          <a:solidFill>
            <a:schemeClr val="tx1"/>
          </a:solidFill>
        </p:spPr>
        <p:txBody>
          <a:bodyPr vert="horz" lIns="91440" tIns="45720" rIns="91440" bIns="45720" rtlCol="0" anchor="ctr"/>
          <a:lstStyle>
            <a:defPPr>
              <a:defRPr lang="en-US"/>
            </a:defPPr>
            <a:lvl1pPr algn="r">
              <a:defRPr sz="1200" b="1">
                <a:solidFill>
                  <a:schemeClr val="accent2">
                    <a:lumMod val="20000"/>
                    <a:lumOff val="80000"/>
                  </a:schemeClr>
                </a:solidFill>
              </a:defRPr>
            </a:lvl1pPr>
          </a:lstStyle>
          <a:p>
            <a:pPr lvl="0"/>
            <a:fld id="{7E972FC3-BBA0-45DD-BA6A-CA75EEE08A55}" type="slidenum">
              <a:rPr lang="en-GB" sz="1100" noProof="0" smtClean="0"/>
              <a:pPr lvl="0"/>
              <a:t>‹#›</a:t>
            </a:fld>
            <a:endParaRPr lang="en-GB" sz="1100" dirty="0"/>
          </a:p>
        </p:txBody>
      </p:sp>
      <p:sp>
        <p:nvSpPr>
          <p:cNvPr id="3" name="Text Placeholder 2">
            <a:extLst>
              <a:ext uri="{FF2B5EF4-FFF2-40B4-BE49-F238E27FC236}">
                <a16:creationId xmlns:a16="http://schemas.microsoft.com/office/drawing/2014/main" id="{3841AF07-C2D7-B04F-9930-63B44BDE835E}"/>
              </a:ext>
            </a:extLst>
          </p:cNvPr>
          <p:cNvSpPr>
            <a:spLocks noGrp="1"/>
          </p:cNvSpPr>
          <p:nvPr>
            <p:ph type="body" idx="1"/>
          </p:nvPr>
        </p:nvSpPr>
        <p:spPr>
          <a:xfrm>
            <a:off x="406401" y="1376362"/>
            <a:ext cx="10945812" cy="4500563"/>
          </a:xfrm>
          <a:prstGeom prst="rect">
            <a:avLst/>
          </a:prstGeom>
        </p:spPr>
        <p:txBody>
          <a:bodyPr vert="horz" lIns="0" tIns="72000" rIns="0" bIns="7200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4">
            <a:extLst>
              <a:ext uri="{FF2B5EF4-FFF2-40B4-BE49-F238E27FC236}">
                <a16:creationId xmlns:a16="http://schemas.microsoft.com/office/drawing/2014/main" id="{A7AFB064-0CE3-4542-96E0-1B4C54BB2C07}"/>
              </a:ext>
            </a:extLst>
          </p:cNvPr>
          <p:cNvSpPr txBox="1">
            <a:spLocks/>
          </p:cNvSpPr>
          <p:nvPr userDrawn="1"/>
        </p:nvSpPr>
        <p:spPr>
          <a:xfrm>
            <a:off x="433833" y="6165850"/>
            <a:ext cx="2232025" cy="421530"/>
          </a:xfrm>
          <a:prstGeom prst="rect">
            <a:avLst/>
          </a:prstGeom>
        </p:spPr>
        <p:txBody>
          <a:bodyPr lIns="0" anchor="b" anchorCtr="0">
            <a:normAutofit/>
          </a:bodyPr>
          <a:lstStyle>
            <a:lvl1pPr marL="0" indent="0" algn="l" defTabSz="914400" rtl="0" eaLnBrk="1" latinLnBrk="0" hangingPunct="1">
              <a:lnSpc>
                <a:spcPct val="90000"/>
              </a:lnSpc>
              <a:spcBef>
                <a:spcPts val="1000"/>
              </a:spcBef>
              <a:buFontTx/>
              <a:buNone/>
              <a:defRPr sz="1400" b="0" i="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400" b="0" i="0" kern="1200">
                <a:solidFill>
                  <a:schemeClr val="tx1"/>
                </a:solidFill>
                <a:latin typeface="Montserrat" pitchFamily="2" charset="77"/>
                <a:ea typeface="+mn-ea"/>
                <a:cs typeface="+mn-cs"/>
              </a:defRPr>
            </a:lvl2pPr>
            <a:lvl3pPr marL="1257300" indent="-342900" algn="l" defTabSz="914400" rtl="0" eaLnBrk="1" latinLnBrk="0" hangingPunct="1">
              <a:lnSpc>
                <a:spcPct val="90000"/>
              </a:lnSpc>
              <a:spcBef>
                <a:spcPts val="500"/>
              </a:spcBef>
              <a:buFont typeface="Courier New" panose="02070309020205020404" pitchFamily="49" charset="0"/>
              <a:buChar char="o"/>
              <a:defRPr sz="2000" b="0" i="0" kern="1200">
                <a:solidFill>
                  <a:schemeClr val="tx1"/>
                </a:solidFill>
                <a:latin typeface="Montserrat" pitchFamily="2" charset="77"/>
                <a:ea typeface="+mn-ea"/>
                <a:cs typeface="+mn-cs"/>
              </a:defRPr>
            </a:lvl3pPr>
            <a:lvl4pPr marL="1657350" indent="-285750" algn="l" defTabSz="914400" rtl="0" eaLnBrk="1" latinLnBrk="0" hangingPunct="1">
              <a:lnSpc>
                <a:spcPct val="90000"/>
              </a:lnSpc>
              <a:spcBef>
                <a:spcPts val="500"/>
              </a:spcBef>
              <a:buFont typeface="Courier New" panose="02070309020205020404" pitchFamily="49" charset="0"/>
              <a:buChar char="o"/>
              <a:defRPr sz="1800" b="0" i="0" kern="1200">
                <a:solidFill>
                  <a:schemeClr val="tx1"/>
                </a:solidFill>
                <a:latin typeface="Montserrat" pitchFamily="2" charset="77"/>
                <a:ea typeface="+mn-ea"/>
                <a:cs typeface="+mn-cs"/>
              </a:defRPr>
            </a:lvl4pPr>
            <a:lvl5pPr marL="2114550" indent="-285750" algn="l" defTabSz="914400" rtl="0" eaLnBrk="1" latinLnBrk="0" hangingPunct="1">
              <a:lnSpc>
                <a:spcPct val="90000"/>
              </a:lnSpc>
              <a:spcBef>
                <a:spcPts val="500"/>
              </a:spcBef>
              <a:buFont typeface="Courier New" panose="02070309020205020404" pitchFamily="49" charset="0"/>
              <a:buChar char="o"/>
              <a:defRPr sz="1600" b="0" i="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Courier New" panose="02070309020205020404" pitchFamily="49" charset="0"/>
              <a:buChar char="o"/>
              <a:defRPr sz="12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000" dirty="0">
                <a:solidFill>
                  <a:schemeClr val="bg1"/>
                </a:solidFill>
              </a:rPr>
              <a:t>london.edu</a:t>
            </a:r>
          </a:p>
        </p:txBody>
      </p:sp>
      <p:sp>
        <p:nvSpPr>
          <p:cNvPr id="4" name="Title Placeholder 3">
            <a:extLst>
              <a:ext uri="{FF2B5EF4-FFF2-40B4-BE49-F238E27FC236}">
                <a16:creationId xmlns:a16="http://schemas.microsoft.com/office/drawing/2014/main" id="{08670A8D-D1C4-4298-A320-2E0CB121506F}"/>
              </a:ext>
            </a:extLst>
          </p:cNvPr>
          <p:cNvSpPr>
            <a:spLocks noGrp="1"/>
          </p:cNvSpPr>
          <p:nvPr>
            <p:ph type="title"/>
          </p:nvPr>
        </p:nvSpPr>
        <p:spPr>
          <a:xfrm>
            <a:off x="2562224" y="365126"/>
            <a:ext cx="8791575" cy="504000"/>
          </a:xfrm>
          <a:prstGeom prst="roundRect">
            <a:avLst/>
          </a:prstGeom>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endParaRPr lang="en-GB" dirty="0"/>
          </a:p>
        </p:txBody>
      </p:sp>
      <p:pic>
        <p:nvPicPr>
          <p:cNvPr id="8" name="Picture 7" descr="A close up of a logo&#10;&#10;Description automatically generated">
            <a:extLst>
              <a:ext uri="{FF2B5EF4-FFF2-40B4-BE49-F238E27FC236}">
                <a16:creationId xmlns:a16="http://schemas.microsoft.com/office/drawing/2014/main" id="{A5E6D4FA-34A3-364F-852C-48B6EE39FCBA}"/>
              </a:ext>
            </a:extLst>
          </p:cNvPr>
          <p:cNvPicPr>
            <a:picLocks noChangeAspect="1"/>
          </p:cNvPicPr>
          <p:nvPr userDrawn="1"/>
        </p:nvPicPr>
        <p:blipFill>
          <a:blip r:embed="rId18"/>
          <a:stretch>
            <a:fillRect/>
          </a:stretch>
        </p:blipFill>
        <p:spPr>
          <a:xfrm>
            <a:off x="406401" y="365126"/>
            <a:ext cx="1992604" cy="470202"/>
          </a:xfrm>
          <a:prstGeom prst="rect">
            <a:avLst/>
          </a:prstGeom>
        </p:spPr>
      </p:pic>
    </p:spTree>
    <p:extLst>
      <p:ext uri="{BB962C8B-B14F-4D97-AF65-F5344CB8AC3E}">
        <p14:creationId xmlns:p14="http://schemas.microsoft.com/office/powerpoint/2010/main" val="3647889370"/>
      </p:ext>
    </p:extLst>
  </p:cSld>
  <p:clrMap bg1="lt1" tx1="dk1" bg2="lt2" tx2="dk2" accent1="accent1" accent2="accent2" accent3="accent3" accent4="accent4" accent5="accent5" accent6="accent6" hlink="hlink" folHlink="folHlink"/>
  <p:sldLayoutIdLst>
    <p:sldLayoutId id="2147483649" r:id="rId1"/>
    <p:sldLayoutId id="2147483682" r:id="rId2"/>
    <p:sldLayoutId id="2147483670" r:id="rId3"/>
    <p:sldLayoutId id="2147483683" r:id="rId4"/>
    <p:sldLayoutId id="2147483692" r:id="rId5"/>
    <p:sldLayoutId id="2147483677" r:id="rId6"/>
    <p:sldLayoutId id="2147483697" r:id="rId7"/>
    <p:sldLayoutId id="2147483699" r:id="rId8"/>
    <p:sldLayoutId id="2147483700" r:id="rId9"/>
    <p:sldLayoutId id="2147483703" r:id="rId10"/>
    <p:sldLayoutId id="2147483704" r:id="rId11"/>
  </p:sldLayoutIdLst>
  <p:hf sldNum="0" hdr="0" ftr="0" dt="0"/>
  <p:txStyles>
    <p:titleStyle>
      <a:lvl1pPr algn="r" defTabSz="914400" rtl="0" eaLnBrk="1" latinLnBrk="0" hangingPunct="1">
        <a:lnSpc>
          <a:spcPct val="90000"/>
        </a:lnSpc>
        <a:spcBef>
          <a:spcPct val="0"/>
        </a:spcBef>
        <a:buNone/>
        <a:defRPr sz="2800" b="1" kern="1200">
          <a:solidFill>
            <a:schemeClr val="bg1"/>
          </a:solidFill>
          <a:latin typeface="+mj-lt"/>
          <a:ea typeface="+mj-ea"/>
          <a:cs typeface="+mj-cs"/>
        </a:defRPr>
      </a:lvl1pPr>
    </p:titleStyle>
    <p:bodyStyle>
      <a:lvl1pPr marL="361950" indent="-361950" algn="l" defTabSz="914400" rtl="0" eaLnBrk="1" latinLnBrk="0" hangingPunct="1">
        <a:lnSpc>
          <a:spcPct val="90000"/>
        </a:lnSpc>
        <a:spcBef>
          <a:spcPts val="1500"/>
        </a:spcBef>
        <a:buFont typeface="Arial" panose="020B0604020202020204" pitchFamily="34" charset="0"/>
        <a:buChar char="•"/>
        <a:defRPr sz="2800" b="0" i="0" kern="1200">
          <a:solidFill>
            <a:schemeClr val="bg1"/>
          </a:solidFill>
          <a:latin typeface="+mn-lt"/>
          <a:ea typeface="+mn-ea"/>
          <a:cs typeface="+mn-cs"/>
        </a:defRPr>
      </a:lvl1pPr>
      <a:lvl2pPr marL="715963" indent="-354013" algn="l" defTabSz="914400" rtl="0" eaLnBrk="1" latinLnBrk="0" hangingPunct="1">
        <a:lnSpc>
          <a:spcPct val="90000"/>
        </a:lnSpc>
        <a:spcBef>
          <a:spcPts val="800"/>
        </a:spcBef>
        <a:buFont typeface="Arial" panose="020B0604020202020204" pitchFamily="34" charset="0"/>
        <a:buChar char="•"/>
        <a:defRPr sz="2400" b="0" i="0" kern="1200">
          <a:solidFill>
            <a:schemeClr val="bg1"/>
          </a:solidFill>
          <a:latin typeface="+mn-lt"/>
          <a:ea typeface="+mn-ea"/>
          <a:cs typeface="+mn-cs"/>
        </a:defRPr>
      </a:lvl2pPr>
      <a:lvl3pPr marL="1077913" indent="-36195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431925" indent="-354013" algn="l" defTabSz="914400" rtl="0" eaLnBrk="1" latinLnBrk="0" hangingPunct="1">
        <a:lnSpc>
          <a:spcPct val="90000"/>
        </a:lnSpc>
        <a:spcBef>
          <a:spcPts val="300"/>
        </a:spcBef>
        <a:buFont typeface="Arial" panose="020B0604020202020204" pitchFamily="34" charset="0"/>
        <a:buChar char="•"/>
        <a:defRPr sz="1800" b="0" i="0" kern="1200">
          <a:solidFill>
            <a:schemeClr val="bg1"/>
          </a:solidFill>
          <a:latin typeface="+mn-lt"/>
          <a:ea typeface="+mn-ea"/>
          <a:cs typeface="+mn-cs"/>
        </a:defRPr>
      </a:lvl4pPr>
      <a:lvl5pPr marL="1793875" indent="-361950" algn="l" defTabSz="914400" rtl="0" eaLnBrk="1" latinLnBrk="0" hangingPunct="1">
        <a:lnSpc>
          <a:spcPct val="90000"/>
        </a:lnSpc>
        <a:spcBef>
          <a:spcPts val="2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151" userDrawn="1">
          <p15:clr>
            <a:srgbClr val="F26B43"/>
          </p15:clr>
        </p15:guide>
        <p15:guide id="3" orient="horz" pos="278" userDrawn="1">
          <p15:clr>
            <a:srgbClr val="F26B43"/>
          </p15:clr>
        </p15:guide>
        <p15:guide id="4" pos="257" userDrawn="1">
          <p15:clr>
            <a:srgbClr val="F26B43"/>
          </p15:clr>
        </p15:guide>
        <p15:guide id="6" orient="horz" pos="4110" userDrawn="1">
          <p15:clr>
            <a:srgbClr val="F26B43"/>
          </p15:clr>
        </p15:guide>
        <p15:guide id="8" orient="horz" pos="3884" userDrawn="1">
          <p15:clr>
            <a:srgbClr val="F26B43"/>
          </p15:clr>
        </p15:guide>
        <p15:guide id="9" orient="horz" pos="867" userDrawn="1">
          <p15:clr>
            <a:srgbClr val="F26B43"/>
          </p15:clr>
        </p15:guide>
        <p15:guide id="10" orient="horz" pos="3702" userDrawn="1">
          <p15:clr>
            <a:srgbClr val="F26B43"/>
          </p15:clr>
        </p15:guide>
        <p15:guide id="12" orient="horz" pos="4320" userDrawn="1">
          <p15:clr>
            <a:srgbClr val="F26B43"/>
          </p15:clr>
        </p15:guide>
        <p15:guide id="13" pos="370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hyperlink" Target="https://cran.r-project.org/web/packages/kknn/kknn.pdf"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hyperlink" Target="http://topepo.github.io/caret/train-models-by-tag.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sz="4000" dirty="0"/>
              <a:t>Contemporary Data Mining Algorithms</a:t>
            </a:r>
          </a:p>
        </p:txBody>
      </p:sp>
      <p:sp>
        <p:nvSpPr>
          <p:cNvPr id="3" name="Text Placeholder 2"/>
          <p:cNvSpPr>
            <a:spLocks noGrp="1"/>
          </p:cNvSpPr>
          <p:nvPr>
            <p:ph type="subTitle" idx="1"/>
          </p:nvPr>
        </p:nvSpPr>
        <p:spPr>
          <a:ln>
            <a:solidFill>
              <a:srgbClr val="000090"/>
            </a:solidFill>
          </a:ln>
        </p:spPr>
        <p:txBody>
          <a:bodyPr vert="horz" lIns="90000" tIns="251999" rIns="144000" bIns="72000" rtlCol="0" anchor="t">
            <a:noAutofit/>
          </a:bodyPr>
          <a:lstStyle/>
          <a:p>
            <a:r>
              <a:rPr lang="en-US" dirty="0"/>
              <a:t>Dr Kanishka Bhattacharya</a:t>
            </a:r>
          </a:p>
        </p:txBody>
      </p:sp>
      <p:sp>
        <p:nvSpPr>
          <p:cNvPr id="5" name="Rounded Rectangle 4">
            <a:extLst>
              <a:ext uri="{FF2B5EF4-FFF2-40B4-BE49-F238E27FC236}">
                <a16:creationId xmlns:a16="http://schemas.microsoft.com/office/drawing/2014/main" id="{A1872E88-6D63-704C-AC96-1F4C9BD9A9CC}"/>
              </a:ext>
            </a:extLst>
          </p:cNvPr>
          <p:cNvSpPr/>
          <p:nvPr/>
        </p:nvSpPr>
        <p:spPr>
          <a:xfrm>
            <a:off x="6125705" y="5006475"/>
            <a:ext cx="5228094" cy="1021556"/>
          </a:xfrm>
          <a:prstGeom prst="roundRect">
            <a:avLst>
              <a:gd name="adj" fmla="val 4494"/>
            </a:avLst>
          </a:prstGeom>
          <a:solidFill>
            <a:schemeClr val="accent3">
              <a:lumMod val="75000"/>
            </a:schemeClr>
          </a:solidFill>
          <a:ln>
            <a:noFill/>
          </a:ln>
          <a:effectLst/>
          <a:scene3d>
            <a:camera prst="orthographicFront">
              <a:rot lat="0" lon="0" rev="0"/>
            </a:camera>
            <a:lightRig rig="contrasting" dir="t">
              <a:rot lat="0" lon="0" rev="7800000"/>
            </a:lightRig>
          </a:scene3d>
          <a:sp3d>
            <a:bevelT w="139700" h="139700"/>
          </a:sp3d>
        </p:spPr>
        <p:txBody>
          <a:bodyPr wrap="square">
            <a:spAutoFit/>
          </a:bodyPr>
          <a:lstStyle/>
          <a:p>
            <a:r>
              <a:rPr lang="en-US" dirty="0">
                <a:solidFill>
                  <a:schemeClr val="bg1"/>
                </a:solidFill>
              </a:rPr>
              <a:t>Today</a:t>
            </a:r>
          </a:p>
          <a:p>
            <a:pPr lvl="1"/>
            <a:r>
              <a:rPr lang="en-US" dirty="0">
                <a:solidFill>
                  <a:schemeClr val="bg1"/>
                </a:solidFill>
              </a:rPr>
              <a:t>K-Nearest Neighbors (k-NN)</a:t>
            </a:r>
          </a:p>
          <a:p>
            <a:pPr lvl="1"/>
            <a:r>
              <a:rPr lang="en-US" dirty="0">
                <a:solidFill>
                  <a:schemeClr val="bg1"/>
                </a:solidFill>
              </a:rPr>
              <a:t>Tree based learning</a:t>
            </a:r>
          </a:p>
        </p:txBody>
      </p:sp>
    </p:spTree>
    <p:extLst>
      <p:ext uri="{BB962C8B-B14F-4D97-AF65-F5344CB8AC3E}">
        <p14:creationId xmlns:p14="http://schemas.microsoft.com/office/powerpoint/2010/main" val="3160254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Basic idea</a:t>
            </a:r>
          </a:p>
        </p:txBody>
      </p:sp>
      <p:sp>
        <p:nvSpPr>
          <p:cNvPr id="7" name="TextBox 6"/>
          <p:cNvSpPr txBox="1"/>
          <p:nvPr/>
        </p:nvSpPr>
        <p:spPr>
          <a:xfrm>
            <a:off x="8140982" y="1889638"/>
            <a:ext cx="787447" cy="421013"/>
          </a:xfrm>
          <a:prstGeom prst="rect">
            <a:avLst/>
          </a:prstGeom>
          <a:noFill/>
        </p:spPr>
        <p:txBody>
          <a:bodyPr wrap="square" lIns="0" tIns="0" rIns="0" bIns="0" rtlCol="0">
            <a:spAutoFit/>
          </a:bodyPr>
          <a:lstStyle/>
          <a:p>
            <a:r>
              <a:rPr lang="en-GB" sz="2736" dirty="0"/>
              <a:t>K=3</a:t>
            </a:r>
          </a:p>
        </p:txBody>
      </p:sp>
      <p:pic>
        <p:nvPicPr>
          <p:cNvPr id="3" name="Picture 2">
            <a:extLst>
              <a:ext uri="{FF2B5EF4-FFF2-40B4-BE49-F238E27FC236}">
                <a16:creationId xmlns:a16="http://schemas.microsoft.com/office/drawing/2014/main" id="{80E35F71-185A-394F-BDE9-EF374D5EA48B}"/>
              </a:ext>
            </a:extLst>
          </p:cNvPr>
          <p:cNvPicPr>
            <a:picLocks noChangeAspect="1"/>
          </p:cNvPicPr>
          <p:nvPr/>
        </p:nvPicPr>
        <p:blipFill>
          <a:blip r:embed="rId3"/>
          <a:stretch>
            <a:fillRect/>
          </a:stretch>
        </p:blipFill>
        <p:spPr>
          <a:xfrm>
            <a:off x="1524000" y="1136763"/>
            <a:ext cx="9144000" cy="4584475"/>
          </a:xfrm>
          <a:prstGeom prst="rect">
            <a:avLst/>
          </a:prstGeom>
        </p:spPr>
      </p:pic>
      <p:sp>
        <p:nvSpPr>
          <p:cNvPr id="9" name="Oval 8">
            <a:extLst>
              <a:ext uri="{FF2B5EF4-FFF2-40B4-BE49-F238E27FC236}">
                <a16:creationId xmlns:a16="http://schemas.microsoft.com/office/drawing/2014/main" id="{CC069E5A-1FC6-BC40-B403-F03553CCC328}"/>
              </a:ext>
            </a:extLst>
          </p:cNvPr>
          <p:cNvSpPr/>
          <p:nvPr/>
        </p:nvSpPr>
        <p:spPr>
          <a:xfrm>
            <a:off x="5991496" y="2806836"/>
            <a:ext cx="345509" cy="409963"/>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46167" tIns="46167" rIns="46167" bIns="46167" rtlCol="0" anchor="ctr"/>
          <a:lstStyle/>
          <a:p>
            <a:pPr algn="ctr"/>
            <a:r>
              <a:rPr lang="en-GB" sz="1539" dirty="0"/>
              <a:t>?</a:t>
            </a:r>
          </a:p>
        </p:txBody>
      </p:sp>
      <p:sp>
        <p:nvSpPr>
          <p:cNvPr id="10" name="Oval 9">
            <a:extLst>
              <a:ext uri="{FF2B5EF4-FFF2-40B4-BE49-F238E27FC236}">
                <a16:creationId xmlns:a16="http://schemas.microsoft.com/office/drawing/2014/main" id="{FD832AFC-4E6E-1C4A-B62B-98A4E78FC28E}"/>
              </a:ext>
            </a:extLst>
          </p:cNvPr>
          <p:cNvSpPr/>
          <p:nvPr/>
        </p:nvSpPr>
        <p:spPr>
          <a:xfrm>
            <a:off x="5280838" y="2168300"/>
            <a:ext cx="1871329" cy="1687033"/>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46167" tIns="46167" rIns="46167" bIns="46167" rtlCol="0" anchor="ctr"/>
          <a:lstStyle/>
          <a:p>
            <a:pPr algn="ctr"/>
            <a:endParaRPr lang="en-GB" sz="1539" dirty="0" err="1"/>
          </a:p>
        </p:txBody>
      </p:sp>
    </p:spTree>
    <p:extLst>
      <p:ext uri="{BB962C8B-B14F-4D97-AF65-F5344CB8AC3E}">
        <p14:creationId xmlns:p14="http://schemas.microsoft.com/office/powerpoint/2010/main" val="34528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How to score new data</a:t>
            </a:r>
          </a:p>
        </p:txBody>
      </p:sp>
      <p:sp>
        <p:nvSpPr>
          <p:cNvPr id="3" name="Content Placeholder 2"/>
          <p:cNvSpPr>
            <a:spLocks noGrp="1"/>
          </p:cNvSpPr>
          <p:nvPr>
            <p:ph idx="1"/>
          </p:nvPr>
        </p:nvSpPr>
        <p:spPr/>
        <p:txBody>
          <a:bodyPr vert="horz" lIns="0" tIns="72000" rIns="0" bIns="72000" rtlCol="0" anchor="t">
            <a:noAutofit/>
          </a:bodyPr>
          <a:lstStyle/>
          <a:p>
            <a:pPr marL="299720" indent="-299720"/>
            <a:r>
              <a:rPr lang="en-GB" sz="2394" dirty="0"/>
              <a:t>Now we know the neighbours, how do we predict the number of hours watched or whether the user engaged with iPlayer in February?</a:t>
            </a:r>
            <a:endParaRPr lang="en-US"/>
          </a:p>
          <a:p>
            <a:pPr marL="299720" indent="-299720"/>
            <a:r>
              <a:rPr lang="en-GB" sz="2394" dirty="0"/>
              <a:t>For classification</a:t>
            </a:r>
            <a:endParaRPr lang="en-GB" sz="2394" dirty="0">
              <a:cs typeface="Arial" panose="020B0604020202020204"/>
            </a:endParaRPr>
          </a:p>
          <a:p>
            <a:pPr marL="472440" lvl="1" indent="-157480"/>
            <a:r>
              <a:rPr lang="en-GB" sz="1710" dirty="0"/>
              <a:t>Use majority vote</a:t>
            </a:r>
            <a:endParaRPr lang="en-GB" sz="1710" dirty="0">
              <a:cs typeface="Arial" panose="020B0604020202020204"/>
            </a:endParaRPr>
          </a:p>
          <a:p>
            <a:pPr marL="472440" lvl="1" indent="-157480"/>
            <a:r>
              <a:rPr lang="en-GB" sz="1710" dirty="0"/>
              <a:t>You can also use the score if k is large (</a:t>
            </a:r>
            <a:r>
              <a:rPr lang="en-GB" sz="1710" dirty="0" err="1"/>
              <a:t>i.e</a:t>
            </a:r>
            <a:r>
              <a:rPr lang="en-GB" sz="1710" dirty="0"/>
              <a:t> &gt;10). Then we can set-up the cut-off value using validation.</a:t>
            </a:r>
            <a:endParaRPr lang="en-GB" sz="1710" dirty="0">
              <a:cs typeface="Arial" panose="020B0604020202020204"/>
            </a:endParaRPr>
          </a:p>
          <a:p>
            <a:pPr marL="299720" indent="-299720"/>
            <a:r>
              <a:rPr lang="en-GB" sz="2394" dirty="0"/>
              <a:t>For prediction</a:t>
            </a:r>
            <a:endParaRPr lang="en-GB" sz="2394" dirty="0">
              <a:cs typeface="Arial" panose="020B0604020202020204"/>
            </a:endParaRPr>
          </a:p>
          <a:p>
            <a:pPr marL="472440" lvl="1" indent="-157480"/>
            <a:r>
              <a:rPr lang="en-US" altLang="en-US" sz="1710" dirty="0">
                <a:latin typeface="Calibri" panose="020F0502020204030204" pitchFamily="34" charset="0"/>
              </a:rPr>
              <a:t>Instead of “majority vote determines class” use average of response values</a:t>
            </a:r>
            <a:endParaRPr lang="en-US" altLang="en-US" sz="1710" dirty="0">
              <a:latin typeface="Calibri" panose="020F0502020204030204" pitchFamily="34" charset="0"/>
              <a:cs typeface="Calibri" panose="020F0502020204030204" pitchFamily="34" charset="0"/>
            </a:endParaRPr>
          </a:p>
          <a:p>
            <a:pPr marL="472440" lvl="1" indent="-157480"/>
            <a:r>
              <a:rPr lang="en-US" altLang="en-US" sz="1710" dirty="0">
                <a:latin typeface="Calibri" panose="020F0502020204030204" pitchFamily="34" charset="0"/>
              </a:rPr>
              <a:t>We can also use a weighted average, weight decreasing with distance </a:t>
            </a:r>
            <a:endParaRPr lang="en-US" altLang="en-US" sz="1710" dirty="0">
              <a:latin typeface="Calibri" panose="020F0502020204030204" pitchFamily="34" charset="0"/>
              <a:cs typeface="Calibri" panose="020F0502020204030204" pitchFamily="34" charset="0"/>
            </a:endParaRPr>
          </a:p>
          <a:p>
            <a:pPr marL="472440" lvl="1" indent="-157480"/>
            <a:r>
              <a:rPr lang="en-US" altLang="en-US" sz="1700" dirty="0">
                <a:latin typeface="Calibri"/>
                <a:cs typeface="Calibri"/>
              </a:rPr>
              <a:t> I will not cover this in this class but here is a link for the r library and additional documentation</a:t>
            </a:r>
            <a:r>
              <a:rPr lang="en-US" altLang="en-US" sz="1700" dirty="0">
                <a:solidFill>
                  <a:schemeClr val="bg2"/>
                </a:solidFill>
                <a:latin typeface="Calibri"/>
                <a:cs typeface="Calibri"/>
              </a:rPr>
              <a:t> </a:t>
            </a:r>
            <a:r>
              <a:rPr lang="en-GB" sz="1800" dirty="0">
                <a:latin typeface="Calibri"/>
                <a:cs typeface="Calibri"/>
                <a:hlinkClick r:id="rId2">
                  <a:extLst>
                    <a:ext uri="{A12FA001-AC4F-418D-AE19-62706E023703}">
                      <ahyp:hlinkClr xmlns:ahyp="http://schemas.microsoft.com/office/drawing/2018/hyperlinkcolor" val="tx"/>
                    </a:ext>
                  </a:extLst>
                </a:hlinkClick>
              </a:rPr>
              <a:t>https://cran.r-project.org/web/packages/kknn/kknn.pdf</a:t>
            </a:r>
            <a:endParaRPr lang="en-US" altLang="en-US" sz="1700">
              <a:latin typeface="Calibri"/>
              <a:cs typeface="Calibri"/>
            </a:endParaRPr>
          </a:p>
          <a:p>
            <a:pPr marL="472440" lvl="1" indent="-157480"/>
            <a:endParaRPr lang="en-GB" sz="1710" dirty="0">
              <a:cs typeface="Arial" panose="020B0604020202020204"/>
            </a:endParaRPr>
          </a:p>
        </p:txBody>
      </p:sp>
    </p:spTree>
    <p:extLst>
      <p:ext uri="{BB962C8B-B14F-4D97-AF65-F5344CB8AC3E}">
        <p14:creationId xmlns:p14="http://schemas.microsoft.com/office/powerpoint/2010/main" val="981032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4"/>
          <p:cNvSpPr>
            <a:spLocks noGrp="1"/>
          </p:cNvSpPr>
          <p:nvPr>
            <p:ph type="title"/>
          </p:nvPr>
        </p:nvSpPr>
        <p:spPr/>
        <p:txBody>
          <a:bodyPr/>
          <a:lstStyle/>
          <a:p>
            <a:pPr>
              <a:defRPr/>
            </a:pPr>
            <a:r>
              <a:rPr lang="en-US" dirty="0">
                <a:latin typeface="+mn-lt"/>
                <a:ea typeface="+mj-ea"/>
              </a:rPr>
              <a:t>Normalizing</a:t>
            </a:r>
          </a:p>
        </p:txBody>
      </p:sp>
      <p:sp>
        <p:nvSpPr>
          <p:cNvPr id="2" name="Content Placeholder 1"/>
          <p:cNvSpPr>
            <a:spLocks noGrp="1"/>
          </p:cNvSpPr>
          <p:nvPr>
            <p:ph idx="1"/>
          </p:nvPr>
        </p:nvSpPr>
        <p:spPr/>
        <p:txBody>
          <a:bodyPr/>
          <a:lstStyle/>
          <a:p>
            <a:pPr>
              <a:defRPr/>
            </a:pPr>
            <a:r>
              <a:rPr lang="en-US" sz="2400" b="0" dirty="0"/>
              <a:t>Problem: Raw distance measures are highly influenced by scale of measurements</a:t>
            </a:r>
          </a:p>
          <a:p>
            <a:pPr>
              <a:defRPr/>
            </a:pPr>
            <a:r>
              <a:rPr lang="en-US" sz="2400" b="0" dirty="0"/>
              <a:t>Solution: normalize (standardize) the data first</a:t>
            </a:r>
          </a:p>
          <a:p>
            <a:pPr lvl="1">
              <a:defRPr/>
            </a:pPr>
            <a:r>
              <a:rPr lang="en-US" sz="1800" dirty="0"/>
              <a:t>Subtract mean, divide by std. deviation</a:t>
            </a:r>
          </a:p>
          <a:p>
            <a:pPr lvl="1">
              <a:defRPr/>
            </a:pPr>
            <a:r>
              <a:rPr lang="en-US" sz="1800" dirty="0"/>
              <a:t>Also called z-scores</a:t>
            </a:r>
          </a:p>
          <a:p>
            <a:pPr lvl="1">
              <a:defRPr/>
            </a:pPr>
            <a:r>
              <a:rPr lang="en-US" sz="1800" dirty="0"/>
              <a:t>We might event try with different weights for each variable</a:t>
            </a:r>
          </a:p>
          <a:p>
            <a:pPr>
              <a:defRPr/>
            </a:pPr>
            <a:r>
              <a:rPr lang="en-GB" sz="2400" b="0" dirty="0"/>
              <a:t>Example</a:t>
            </a:r>
          </a:p>
          <a:p>
            <a:pPr lvl="1">
              <a:buFont typeface="Arial" panose="020B0604020202020204" pitchFamily="34" charset="0"/>
              <a:buChar char="•"/>
              <a:defRPr/>
            </a:pPr>
            <a:r>
              <a:rPr lang="en-GB" sz="1800" dirty="0" err="1"/>
              <a:t>Total_time</a:t>
            </a:r>
            <a:r>
              <a:rPr lang="en-GB" sz="1800" b="0" dirty="0"/>
              <a:t> =10,000</a:t>
            </a:r>
          </a:p>
          <a:p>
            <a:pPr lvl="1">
              <a:buFont typeface="Arial" panose="020B0604020202020204" pitchFamily="34" charset="0"/>
              <a:buChar char="•"/>
              <a:defRPr/>
            </a:pPr>
            <a:r>
              <a:rPr lang="en-GB" sz="1800" dirty="0"/>
              <a:t>Average time =5,000</a:t>
            </a:r>
          </a:p>
          <a:p>
            <a:pPr lvl="1">
              <a:buFont typeface="Arial" panose="020B0604020202020204" pitchFamily="34" charset="0"/>
              <a:buChar char="•"/>
              <a:defRPr/>
            </a:pPr>
            <a:r>
              <a:rPr lang="en-GB" sz="1800" b="0" dirty="0"/>
              <a:t>Standard deviation </a:t>
            </a:r>
            <a:r>
              <a:rPr lang="en-GB" sz="1800" dirty="0"/>
              <a:t>of time = 1,000</a:t>
            </a:r>
          </a:p>
          <a:p>
            <a:pPr lvl="1">
              <a:buFont typeface="Arial" panose="020B0604020202020204" pitchFamily="34" charset="0"/>
              <a:buChar char="•"/>
              <a:defRPr/>
            </a:pPr>
            <a:r>
              <a:rPr lang="en-GB" sz="1800" b="0" dirty="0"/>
              <a:t>Scaled value=(</a:t>
            </a:r>
            <a:r>
              <a:rPr lang="en-GB" sz="1800" dirty="0"/>
              <a:t>10,000 </a:t>
            </a:r>
            <a:r>
              <a:rPr lang="en-GB" sz="1800" b="0" dirty="0"/>
              <a:t>-</a:t>
            </a:r>
            <a:r>
              <a:rPr lang="en-GB" sz="1800" dirty="0"/>
              <a:t>5,000</a:t>
            </a:r>
            <a:r>
              <a:rPr lang="en-GB" sz="1800" b="0" dirty="0"/>
              <a:t>)/</a:t>
            </a:r>
            <a:r>
              <a:rPr lang="en-GB" sz="1800" dirty="0"/>
              <a:t> 1,000</a:t>
            </a:r>
            <a:r>
              <a:rPr lang="en-GB" sz="1800" b="0" dirty="0"/>
              <a:t> =5</a:t>
            </a:r>
          </a:p>
          <a:p>
            <a:pPr>
              <a:buFont typeface="Wingdings" pitchFamily="2" charset="2"/>
              <a:buChar char="q"/>
              <a:defRPr/>
            </a:pPr>
            <a:endParaRPr lang="en-US" sz="2400" dirty="0"/>
          </a:p>
          <a:p>
            <a:pPr>
              <a:defRPr/>
            </a:pPr>
            <a:endParaRPr lang="en-US" sz="2400" dirty="0"/>
          </a:p>
          <a:p>
            <a:pPr>
              <a:defRPr/>
            </a:pPr>
            <a:endParaRPr lang="en-US" sz="1200" dirty="0"/>
          </a:p>
          <a:p>
            <a:endParaRPr lang="en-GB" sz="2400" dirty="0"/>
          </a:p>
        </p:txBody>
      </p:sp>
    </p:spTree>
    <p:extLst>
      <p:ext uri="{BB962C8B-B14F-4D97-AF65-F5344CB8AC3E}">
        <p14:creationId xmlns:p14="http://schemas.microsoft.com/office/powerpoint/2010/main" val="402316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pPr>
              <a:defRPr/>
            </a:pPr>
            <a:r>
              <a:rPr lang="en-US" dirty="0">
                <a:latin typeface="Calibri"/>
                <a:ea typeface="+mj-ea"/>
                <a:cs typeface="Calibri"/>
              </a:rPr>
              <a:t>Choosing k: Low </a:t>
            </a:r>
            <a:r>
              <a:rPr lang="en-US" i="1" dirty="0">
                <a:latin typeface="Calibri"/>
                <a:ea typeface="+mj-ea"/>
                <a:cs typeface="Calibri"/>
              </a:rPr>
              <a:t>k</a:t>
            </a:r>
            <a:r>
              <a:rPr lang="en-US" dirty="0">
                <a:latin typeface="Calibri"/>
                <a:ea typeface="+mj-ea"/>
                <a:cs typeface="Calibri"/>
              </a:rPr>
              <a:t> vs. High </a:t>
            </a:r>
            <a:r>
              <a:rPr lang="en-US" i="1" dirty="0">
                <a:latin typeface="Calibri"/>
                <a:ea typeface="+mj-ea"/>
                <a:cs typeface="Calibri"/>
              </a:rPr>
              <a:t>k</a:t>
            </a:r>
          </a:p>
        </p:txBody>
      </p:sp>
      <p:sp>
        <p:nvSpPr>
          <p:cNvPr id="44035" name="Content Placeholder 2"/>
          <p:cNvSpPr>
            <a:spLocks noGrp="1"/>
          </p:cNvSpPr>
          <p:nvPr>
            <p:ph idx="1"/>
          </p:nvPr>
        </p:nvSpPr>
        <p:spPr/>
        <p:txBody>
          <a:bodyPr/>
          <a:lstStyle/>
          <a:p>
            <a:pPr>
              <a:defRPr/>
            </a:pPr>
            <a:r>
              <a:rPr lang="en-US" sz="2400" i="1" dirty="0">
                <a:latin typeface="+mj-lt"/>
              </a:rPr>
              <a:t>K</a:t>
            </a:r>
            <a:r>
              <a:rPr lang="en-US" sz="2400" dirty="0">
                <a:latin typeface="+mj-lt"/>
              </a:rPr>
              <a:t> is the number of nearby neighbors to be used to classify the new record.</a:t>
            </a:r>
          </a:p>
          <a:p>
            <a:pPr lvl="2">
              <a:defRPr/>
            </a:pPr>
            <a:r>
              <a:rPr lang="en-US" sz="1800" i="1" dirty="0">
                <a:latin typeface="+mj-lt"/>
              </a:rPr>
              <a:t>K</a:t>
            </a:r>
            <a:r>
              <a:rPr lang="en-US" sz="1800" dirty="0">
                <a:latin typeface="+mj-lt"/>
              </a:rPr>
              <a:t>=1 means use the single nearest record</a:t>
            </a:r>
          </a:p>
          <a:p>
            <a:pPr lvl="2">
              <a:defRPr/>
            </a:pPr>
            <a:r>
              <a:rPr lang="en-US" sz="1800" i="1" dirty="0">
                <a:latin typeface="+mj-lt"/>
              </a:rPr>
              <a:t>K</a:t>
            </a:r>
            <a:r>
              <a:rPr lang="en-US" sz="1800" dirty="0">
                <a:latin typeface="+mj-lt"/>
              </a:rPr>
              <a:t>=5 means use the 5 nearest records</a:t>
            </a:r>
          </a:p>
          <a:p>
            <a:pPr>
              <a:defRPr/>
            </a:pPr>
            <a:r>
              <a:rPr lang="en-US" sz="2400" dirty="0">
                <a:latin typeface="+mj-lt"/>
              </a:rPr>
              <a:t>Typically choose that value of </a:t>
            </a:r>
            <a:r>
              <a:rPr lang="en-US" sz="2400" i="1" dirty="0">
                <a:latin typeface="+mj-lt"/>
              </a:rPr>
              <a:t>k</a:t>
            </a:r>
            <a:r>
              <a:rPr lang="en-US" sz="2400" dirty="0">
                <a:latin typeface="+mj-lt"/>
              </a:rPr>
              <a:t> which has lowest error rate in validation data.</a:t>
            </a:r>
            <a:endParaRPr lang="en-US" altLang="en-US" sz="2400" dirty="0">
              <a:latin typeface="+mj-lt"/>
            </a:endParaRPr>
          </a:p>
          <a:p>
            <a:pPr eaLnBrk="1" hangingPunct="1">
              <a:lnSpc>
                <a:spcPct val="90000"/>
              </a:lnSpc>
            </a:pPr>
            <a:r>
              <a:rPr lang="en-US" altLang="en-US" sz="2400" dirty="0">
                <a:latin typeface="+mj-lt"/>
              </a:rPr>
              <a:t>Low values of </a:t>
            </a:r>
            <a:r>
              <a:rPr lang="en-US" altLang="en-US" sz="2400" i="1" dirty="0">
                <a:latin typeface="+mj-lt"/>
              </a:rPr>
              <a:t>k</a:t>
            </a:r>
            <a:r>
              <a:rPr lang="en-US" altLang="en-US" sz="2400" dirty="0">
                <a:latin typeface="+mj-lt"/>
              </a:rPr>
              <a:t> (1, 3, …) capture local structure in data (but also noise).</a:t>
            </a:r>
          </a:p>
          <a:p>
            <a:pPr eaLnBrk="1" hangingPunct="1">
              <a:lnSpc>
                <a:spcPct val="90000"/>
              </a:lnSpc>
            </a:pPr>
            <a:r>
              <a:rPr lang="en-US" altLang="en-US" sz="2400" dirty="0">
                <a:latin typeface="+mj-lt"/>
              </a:rPr>
              <a:t>High values of </a:t>
            </a:r>
            <a:r>
              <a:rPr lang="en-US" altLang="en-US" sz="2400" i="1" dirty="0">
                <a:latin typeface="+mj-lt"/>
              </a:rPr>
              <a:t>k</a:t>
            </a:r>
            <a:r>
              <a:rPr lang="en-US" altLang="en-US" sz="2400" dirty="0">
                <a:latin typeface="+mj-lt"/>
              </a:rPr>
              <a:t> provide more smoothing, less noise, but may miss local structure.</a:t>
            </a:r>
          </a:p>
          <a:p>
            <a:pPr marL="730347" lvl="1" indent="-431024"/>
            <a:r>
              <a:rPr lang="en-US" altLang="en-US" sz="1800" b="1" dirty="0">
                <a:latin typeface="+mj-lt"/>
              </a:rPr>
              <a:t>Note:</a:t>
            </a:r>
            <a:r>
              <a:rPr lang="en-US" altLang="en-US" sz="1800" dirty="0">
                <a:latin typeface="+mj-lt"/>
              </a:rPr>
              <a:t>  the extreme case of k = n (i.e., the entire data set) is the same as the </a:t>
            </a:r>
            <a:r>
              <a:rPr lang="ja-JP" altLang="en-US" sz="1800" dirty="0">
                <a:latin typeface="+mj-lt"/>
              </a:rPr>
              <a:t>“</a:t>
            </a:r>
            <a:r>
              <a:rPr lang="en-US" altLang="ja-JP" sz="1800" dirty="0">
                <a:latin typeface="+mj-lt"/>
              </a:rPr>
              <a:t>naïve rule</a:t>
            </a:r>
            <a:r>
              <a:rPr lang="ja-JP" altLang="en-US" sz="1800" dirty="0">
                <a:latin typeface="+mj-lt"/>
              </a:rPr>
              <a:t>”</a:t>
            </a:r>
            <a:r>
              <a:rPr lang="en-US" altLang="ja-JP" sz="1800" dirty="0">
                <a:latin typeface="+mj-lt"/>
              </a:rPr>
              <a:t> (classify all records according to majority class)</a:t>
            </a:r>
          </a:p>
          <a:p>
            <a:pPr eaLnBrk="1" hangingPunct="1">
              <a:lnSpc>
                <a:spcPct val="90000"/>
              </a:lnSpc>
            </a:pPr>
            <a:endParaRPr lang="en-US" altLang="en-US" sz="2400" dirty="0">
              <a:latin typeface="+mj-lt"/>
            </a:endParaRPr>
          </a:p>
        </p:txBody>
      </p:sp>
    </p:spTree>
    <p:extLst>
      <p:ext uri="{BB962C8B-B14F-4D97-AF65-F5344CB8AC3E}">
        <p14:creationId xmlns:p14="http://schemas.microsoft.com/office/powerpoint/2010/main" val="4145264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Example</a:t>
            </a:r>
          </a:p>
        </p:txBody>
      </p:sp>
      <p:sp>
        <p:nvSpPr>
          <p:cNvPr id="6" name="Content Placeholder 5"/>
          <p:cNvSpPr>
            <a:spLocks noGrp="1"/>
          </p:cNvSpPr>
          <p:nvPr>
            <p:ph idx="1"/>
          </p:nvPr>
        </p:nvSpPr>
        <p:spPr/>
        <p:txBody>
          <a:bodyPr/>
          <a:lstStyle/>
          <a:p>
            <a:r>
              <a:rPr lang="en-GB" sz="1710" dirty="0"/>
              <a:t>A small value of K provides the most flexible fit but it may change significantly with a few additional data points</a:t>
            </a:r>
          </a:p>
          <a:p>
            <a:r>
              <a:rPr lang="en-GB" sz="1710" dirty="0"/>
              <a:t>Larger values of K reduces variation but may miss local trends</a:t>
            </a:r>
          </a:p>
          <a:p>
            <a:r>
              <a:rPr lang="en-GB" sz="1710" dirty="0"/>
              <a:t>When k small we need more samples when validating because variance is much higher </a:t>
            </a:r>
          </a:p>
        </p:txBody>
      </p:sp>
      <p:pic>
        <p:nvPicPr>
          <p:cNvPr id="48131"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8820" y="3065020"/>
            <a:ext cx="4338452" cy="33270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6836" y="3059554"/>
            <a:ext cx="4455420" cy="3329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766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Implementing </a:t>
            </a:r>
            <a:r>
              <a:rPr lang="en-US" dirty="0" err="1"/>
              <a:t>kNN</a:t>
            </a:r>
            <a:r>
              <a:rPr lang="en-US" dirty="0"/>
              <a:t> using Caret</a:t>
            </a:r>
            <a:endParaRPr lang="en-US" dirty="0">
              <a:ea typeface="+mj-ea"/>
            </a:endParaRPr>
          </a:p>
        </p:txBody>
      </p:sp>
      <p:pic>
        <p:nvPicPr>
          <p:cNvPr id="9" name="Picture 8">
            <a:extLst>
              <a:ext uri="{FF2B5EF4-FFF2-40B4-BE49-F238E27FC236}">
                <a16:creationId xmlns:a16="http://schemas.microsoft.com/office/drawing/2014/main" id="{AF1012A0-EFCA-124C-A9E3-3346456FDA96}"/>
              </a:ext>
            </a:extLst>
          </p:cNvPr>
          <p:cNvPicPr>
            <a:picLocks noChangeAspect="1"/>
          </p:cNvPicPr>
          <p:nvPr/>
        </p:nvPicPr>
        <p:blipFill>
          <a:blip r:embed="rId2"/>
          <a:stretch>
            <a:fillRect/>
          </a:stretch>
        </p:blipFill>
        <p:spPr>
          <a:xfrm>
            <a:off x="1695922" y="1117354"/>
            <a:ext cx="2717800" cy="457200"/>
          </a:xfrm>
          <a:prstGeom prst="rect">
            <a:avLst/>
          </a:prstGeom>
        </p:spPr>
      </p:pic>
      <p:pic>
        <p:nvPicPr>
          <p:cNvPr id="10" name="Picture 9">
            <a:extLst>
              <a:ext uri="{FF2B5EF4-FFF2-40B4-BE49-F238E27FC236}">
                <a16:creationId xmlns:a16="http://schemas.microsoft.com/office/drawing/2014/main" id="{46314727-25C7-FA46-975B-EE5AB4FFDB6E}"/>
              </a:ext>
            </a:extLst>
          </p:cNvPr>
          <p:cNvPicPr>
            <a:picLocks noChangeAspect="1"/>
          </p:cNvPicPr>
          <p:nvPr/>
        </p:nvPicPr>
        <p:blipFill>
          <a:blip r:embed="rId3"/>
          <a:stretch>
            <a:fillRect/>
          </a:stretch>
        </p:blipFill>
        <p:spPr>
          <a:xfrm>
            <a:off x="3054823" y="1658868"/>
            <a:ext cx="7613177" cy="911802"/>
          </a:xfrm>
          <a:prstGeom prst="rect">
            <a:avLst/>
          </a:prstGeom>
        </p:spPr>
      </p:pic>
      <p:sp>
        <p:nvSpPr>
          <p:cNvPr id="11" name="TextBox 10">
            <a:extLst>
              <a:ext uri="{FF2B5EF4-FFF2-40B4-BE49-F238E27FC236}">
                <a16:creationId xmlns:a16="http://schemas.microsoft.com/office/drawing/2014/main" id="{F223D73D-0C72-064D-BD94-D48401438D09}"/>
              </a:ext>
            </a:extLst>
          </p:cNvPr>
          <p:cNvSpPr txBox="1"/>
          <p:nvPr/>
        </p:nvSpPr>
        <p:spPr>
          <a:xfrm>
            <a:off x="5179445" y="1201724"/>
            <a:ext cx="2261260" cy="276999"/>
          </a:xfrm>
          <a:prstGeom prst="rect">
            <a:avLst/>
          </a:prstGeom>
          <a:noFill/>
        </p:spPr>
        <p:txBody>
          <a:bodyPr wrap="none" lIns="0" tIns="0" rIns="0" bIns="0" rtlCol="0">
            <a:spAutoFit/>
          </a:bodyPr>
          <a:lstStyle/>
          <a:p>
            <a:r>
              <a:rPr lang="en-US" dirty="0">
                <a:solidFill>
                  <a:schemeClr val="bg1"/>
                </a:solidFill>
              </a:rPr>
              <a:t>Tune-able parameters</a:t>
            </a:r>
          </a:p>
        </p:txBody>
      </p:sp>
      <p:cxnSp>
        <p:nvCxnSpPr>
          <p:cNvPr id="13" name="Straight Arrow Connector 12">
            <a:extLst>
              <a:ext uri="{FF2B5EF4-FFF2-40B4-BE49-F238E27FC236}">
                <a16:creationId xmlns:a16="http://schemas.microsoft.com/office/drawing/2014/main" id="{21F0F67E-CBAD-D447-B6FE-D42F507F8AE8}"/>
              </a:ext>
            </a:extLst>
          </p:cNvPr>
          <p:cNvCxnSpPr>
            <a:cxnSpLocks/>
            <a:stCxn id="9" idx="3"/>
            <a:endCxn id="11" idx="1"/>
          </p:cNvCxnSpPr>
          <p:nvPr/>
        </p:nvCxnSpPr>
        <p:spPr>
          <a:xfrm flipV="1">
            <a:off x="4413723" y="1340224"/>
            <a:ext cx="765723" cy="5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D01AE52-AA46-7844-AFF4-9F201107C332}"/>
              </a:ext>
            </a:extLst>
          </p:cNvPr>
          <p:cNvSpPr/>
          <p:nvPr/>
        </p:nvSpPr>
        <p:spPr>
          <a:xfrm>
            <a:off x="2671482" y="5831105"/>
            <a:ext cx="6069106" cy="369332"/>
          </a:xfrm>
          <a:prstGeom prst="rect">
            <a:avLst/>
          </a:prstGeom>
        </p:spPr>
        <p:txBody>
          <a:bodyPr wrap="square">
            <a:spAutoFit/>
          </a:bodyPr>
          <a:lstStyle/>
          <a:p>
            <a:r>
              <a:rPr lang="en-GB" dirty="0">
                <a:solidFill>
                  <a:schemeClr val="bg1"/>
                </a:solidFill>
                <a:hlinkClick r:id="rId4">
                  <a:extLst>
                    <a:ext uri="{A12FA001-AC4F-418D-AE19-62706E023703}">
                      <ahyp:hlinkClr xmlns:ahyp="http://schemas.microsoft.com/office/drawing/2018/hyperlinkcolor" val="tx"/>
                    </a:ext>
                  </a:extLst>
                </a:hlinkClick>
              </a:rPr>
              <a:t>http://topepo.github.io/caret/train-models-by-tag.html</a:t>
            </a:r>
            <a:endParaRPr lang="en-US" dirty="0">
              <a:solidFill>
                <a:schemeClr val="bg1"/>
              </a:solidFill>
            </a:endParaRPr>
          </a:p>
        </p:txBody>
      </p:sp>
      <p:sp>
        <p:nvSpPr>
          <p:cNvPr id="15" name="TextBox 14">
            <a:extLst>
              <a:ext uri="{FF2B5EF4-FFF2-40B4-BE49-F238E27FC236}">
                <a16:creationId xmlns:a16="http://schemas.microsoft.com/office/drawing/2014/main" id="{4AA7C503-29F8-B446-AE4D-BE79B4CEF673}"/>
              </a:ext>
            </a:extLst>
          </p:cNvPr>
          <p:cNvSpPr txBox="1"/>
          <p:nvPr/>
        </p:nvSpPr>
        <p:spPr>
          <a:xfrm>
            <a:off x="2743201" y="5554107"/>
            <a:ext cx="1718419" cy="276999"/>
          </a:xfrm>
          <a:prstGeom prst="rect">
            <a:avLst/>
          </a:prstGeom>
          <a:noFill/>
        </p:spPr>
        <p:txBody>
          <a:bodyPr wrap="none" lIns="0" tIns="0" rIns="0" bIns="0" rtlCol="0">
            <a:spAutoFit/>
          </a:bodyPr>
          <a:lstStyle/>
          <a:p>
            <a:r>
              <a:rPr lang="en-US" b="1" u="sng" dirty="0">
                <a:solidFill>
                  <a:schemeClr val="bg1"/>
                </a:solidFill>
              </a:rPr>
              <a:t>List of methods</a:t>
            </a:r>
          </a:p>
        </p:txBody>
      </p:sp>
      <p:pic>
        <p:nvPicPr>
          <p:cNvPr id="3" name="Picture 2">
            <a:extLst>
              <a:ext uri="{FF2B5EF4-FFF2-40B4-BE49-F238E27FC236}">
                <a16:creationId xmlns:a16="http://schemas.microsoft.com/office/drawing/2014/main" id="{1E548F5D-B397-3A46-9045-DC82C58F1CF3}"/>
              </a:ext>
            </a:extLst>
          </p:cNvPr>
          <p:cNvPicPr>
            <a:picLocks noChangeAspect="1"/>
          </p:cNvPicPr>
          <p:nvPr/>
        </p:nvPicPr>
        <p:blipFill>
          <a:blip r:embed="rId5"/>
          <a:stretch>
            <a:fillRect/>
          </a:stretch>
        </p:blipFill>
        <p:spPr>
          <a:xfrm>
            <a:off x="332864" y="2713486"/>
            <a:ext cx="11132997" cy="2485645"/>
          </a:xfrm>
          <a:prstGeom prst="rect">
            <a:avLst/>
          </a:prstGeom>
        </p:spPr>
      </p:pic>
    </p:spTree>
    <p:extLst>
      <p:ext uri="{BB962C8B-B14F-4D97-AF65-F5344CB8AC3E}">
        <p14:creationId xmlns:p14="http://schemas.microsoft.com/office/powerpoint/2010/main" val="1391674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3AA3F-F563-AC4F-B0E2-724952918641}"/>
              </a:ext>
            </a:extLst>
          </p:cNvPr>
          <p:cNvSpPr>
            <a:spLocks noGrp="1"/>
          </p:cNvSpPr>
          <p:nvPr>
            <p:ph type="title"/>
          </p:nvPr>
        </p:nvSpPr>
        <p:spPr/>
        <p:txBody>
          <a:bodyPr/>
          <a:lstStyle/>
          <a:p>
            <a:r>
              <a:rPr lang="en-US" dirty="0"/>
              <a:t>Result</a:t>
            </a:r>
          </a:p>
        </p:txBody>
      </p:sp>
      <p:pic>
        <p:nvPicPr>
          <p:cNvPr id="5" name="Picture 4">
            <a:extLst>
              <a:ext uri="{FF2B5EF4-FFF2-40B4-BE49-F238E27FC236}">
                <a16:creationId xmlns:a16="http://schemas.microsoft.com/office/drawing/2014/main" id="{72FBBA99-393B-7A45-9D28-319A1564D6BB}"/>
              </a:ext>
            </a:extLst>
          </p:cNvPr>
          <p:cNvPicPr>
            <a:picLocks noChangeAspect="1"/>
          </p:cNvPicPr>
          <p:nvPr/>
        </p:nvPicPr>
        <p:blipFill>
          <a:blip r:embed="rId2"/>
          <a:stretch>
            <a:fillRect/>
          </a:stretch>
        </p:blipFill>
        <p:spPr>
          <a:xfrm>
            <a:off x="1619097" y="1228519"/>
            <a:ext cx="9144000" cy="5103223"/>
          </a:xfrm>
          <a:prstGeom prst="rect">
            <a:avLst/>
          </a:prstGeom>
        </p:spPr>
      </p:pic>
    </p:spTree>
    <p:extLst>
      <p:ext uri="{BB962C8B-B14F-4D97-AF65-F5344CB8AC3E}">
        <p14:creationId xmlns:p14="http://schemas.microsoft.com/office/powerpoint/2010/main" val="65657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FA720-5327-B847-A70A-6299DBB4591F}"/>
              </a:ext>
            </a:extLst>
          </p:cNvPr>
          <p:cNvSpPr>
            <a:spLocks noGrp="1"/>
          </p:cNvSpPr>
          <p:nvPr>
            <p:ph type="title"/>
          </p:nvPr>
        </p:nvSpPr>
        <p:spPr/>
        <p:txBody>
          <a:bodyPr/>
          <a:lstStyle/>
          <a:p>
            <a:r>
              <a:rPr lang="en-US" dirty="0"/>
              <a:t>Implementing </a:t>
            </a:r>
            <a:r>
              <a:rPr lang="en-US" dirty="0" err="1"/>
              <a:t>kNN</a:t>
            </a:r>
            <a:r>
              <a:rPr lang="en-US" dirty="0"/>
              <a:t> using Caret</a:t>
            </a:r>
          </a:p>
        </p:txBody>
      </p:sp>
      <p:pic>
        <p:nvPicPr>
          <p:cNvPr id="9" name="Picture 8">
            <a:extLst>
              <a:ext uri="{FF2B5EF4-FFF2-40B4-BE49-F238E27FC236}">
                <a16:creationId xmlns:a16="http://schemas.microsoft.com/office/drawing/2014/main" id="{4DA64CC5-27BF-7140-A2A6-833048DA9906}"/>
              </a:ext>
            </a:extLst>
          </p:cNvPr>
          <p:cNvPicPr>
            <a:picLocks noChangeAspect="1"/>
          </p:cNvPicPr>
          <p:nvPr/>
        </p:nvPicPr>
        <p:blipFill>
          <a:blip r:embed="rId2"/>
          <a:stretch>
            <a:fillRect/>
          </a:stretch>
        </p:blipFill>
        <p:spPr>
          <a:xfrm>
            <a:off x="1951058" y="1068723"/>
            <a:ext cx="6489700" cy="508000"/>
          </a:xfrm>
          <a:prstGeom prst="rect">
            <a:avLst/>
          </a:prstGeom>
        </p:spPr>
      </p:pic>
      <p:sp>
        <p:nvSpPr>
          <p:cNvPr id="12" name="TextBox 11">
            <a:extLst>
              <a:ext uri="{FF2B5EF4-FFF2-40B4-BE49-F238E27FC236}">
                <a16:creationId xmlns:a16="http://schemas.microsoft.com/office/drawing/2014/main" id="{52419DA4-1B23-0D42-80F0-56A186D196C0}"/>
              </a:ext>
            </a:extLst>
          </p:cNvPr>
          <p:cNvSpPr txBox="1"/>
          <p:nvPr/>
        </p:nvSpPr>
        <p:spPr>
          <a:xfrm>
            <a:off x="4675484" y="3385617"/>
            <a:ext cx="4868962" cy="276999"/>
          </a:xfrm>
          <a:prstGeom prst="rect">
            <a:avLst/>
          </a:prstGeom>
          <a:noFill/>
        </p:spPr>
        <p:txBody>
          <a:bodyPr wrap="none" lIns="0" tIns="0" rIns="0" bIns="0" rtlCol="0">
            <a:spAutoFit/>
          </a:bodyPr>
          <a:lstStyle/>
          <a:p>
            <a:r>
              <a:rPr lang="en-US" dirty="0">
                <a:solidFill>
                  <a:schemeClr val="bg1"/>
                </a:solidFill>
              </a:rPr>
              <a:t>We need these options for classification metrics</a:t>
            </a:r>
          </a:p>
        </p:txBody>
      </p:sp>
      <p:pic>
        <p:nvPicPr>
          <p:cNvPr id="10" name="Picture 9">
            <a:extLst>
              <a:ext uri="{FF2B5EF4-FFF2-40B4-BE49-F238E27FC236}">
                <a16:creationId xmlns:a16="http://schemas.microsoft.com/office/drawing/2014/main" id="{85AEB61B-DBEF-1441-953B-6C27325DD0FE}"/>
              </a:ext>
            </a:extLst>
          </p:cNvPr>
          <p:cNvPicPr>
            <a:picLocks noChangeAspect="1"/>
          </p:cNvPicPr>
          <p:nvPr/>
        </p:nvPicPr>
        <p:blipFill>
          <a:blip r:embed="rId3"/>
          <a:stretch>
            <a:fillRect/>
          </a:stretch>
        </p:blipFill>
        <p:spPr>
          <a:xfrm>
            <a:off x="1951058" y="1776320"/>
            <a:ext cx="8305800" cy="1409700"/>
          </a:xfrm>
          <a:prstGeom prst="rect">
            <a:avLst/>
          </a:prstGeom>
        </p:spPr>
      </p:pic>
      <p:cxnSp>
        <p:nvCxnSpPr>
          <p:cNvPr id="14" name="Straight Arrow Connector 13">
            <a:extLst>
              <a:ext uri="{FF2B5EF4-FFF2-40B4-BE49-F238E27FC236}">
                <a16:creationId xmlns:a16="http://schemas.microsoft.com/office/drawing/2014/main" id="{297278C6-882E-4442-89FF-E0C188D6B625}"/>
              </a:ext>
            </a:extLst>
          </p:cNvPr>
          <p:cNvCxnSpPr/>
          <p:nvPr/>
        </p:nvCxnSpPr>
        <p:spPr>
          <a:xfrm>
            <a:off x="5486401" y="2720734"/>
            <a:ext cx="403411" cy="664883"/>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F93DBD1-E69A-A942-AC67-F3C5DDBCF6F8}"/>
              </a:ext>
            </a:extLst>
          </p:cNvPr>
          <p:cNvCxnSpPr>
            <a:cxnSpLocks/>
          </p:cNvCxnSpPr>
          <p:nvPr/>
        </p:nvCxnSpPr>
        <p:spPr>
          <a:xfrm flipH="1">
            <a:off x="6239435" y="3043332"/>
            <a:ext cx="986858" cy="342284"/>
          </a:xfrm>
          <a:prstGeom prst="straightConnector1">
            <a:avLst/>
          </a:prstGeom>
          <a:ln w="28575">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84453FA-FBA4-6A4C-B103-C6C046E3D4AC}"/>
              </a:ext>
            </a:extLst>
          </p:cNvPr>
          <p:cNvPicPr>
            <a:picLocks noChangeAspect="1"/>
          </p:cNvPicPr>
          <p:nvPr/>
        </p:nvPicPr>
        <p:blipFill>
          <a:blip r:embed="rId4"/>
          <a:stretch>
            <a:fillRect/>
          </a:stretch>
        </p:blipFill>
        <p:spPr>
          <a:xfrm>
            <a:off x="1951058" y="3662616"/>
            <a:ext cx="8459061" cy="3046735"/>
          </a:xfrm>
          <a:prstGeom prst="rect">
            <a:avLst/>
          </a:prstGeom>
        </p:spPr>
      </p:pic>
    </p:spTree>
    <p:extLst>
      <p:ext uri="{BB962C8B-B14F-4D97-AF65-F5344CB8AC3E}">
        <p14:creationId xmlns:p14="http://schemas.microsoft.com/office/powerpoint/2010/main" val="4018299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525DE09-EA8B-514F-9294-2B5DFCEB9D53}"/>
              </a:ext>
            </a:extLst>
          </p:cNvPr>
          <p:cNvSpPr>
            <a:spLocks noGrp="1"/>
          </p:cNvSpPr>
          <p:nvPr>
            <p:ph type="title"/>
          </p:nvPr>
        </p:nvSpPr>
        <p:spPr/>
        <p:txBody>
          <a:bodyPr/>
          <a:lstStyle/>
          <a:p>
            <a:r>
              <a:rPr lang="en-US" dirty="0"/>
              <a:t>Results</a:t>
            </a:r>
          </a:p>
        </p:txBody>
      </p:sp>
      <p:pic>
        <p:nvPicPr>
          <p:cNvPr id="7" name="Picture 6">
            <a:extLst>
              <a:ext uri="{FF2B5EF4-FFF2-40B4-BE49-F238E27FC236}">
                <a16:creationId xmlns:a16="http://schemas.microsoft.com/office/drawing/2014/main" id="{374A00FC-5ADA-6D4B-9182-57019F787FB0}"/>
              </a:ext>
            </a:extLst>
          </p:cNvPr>
          <p:cNvPicPr>
            <a:picLocks noChangeAspect="1"/>
          </p:cNvPicPr>
          <p:nvPr/>
        </p:nvPicPr>
        <p:blipFill>
          <a:blip r:embed="rId2"/>
          <a:stretch>
            <a:fillRect/>
          </a:stretch>
        </p:blipFill>
        <p:spPr>
          <a:xfrm>
            <a:off x="1597152" y="1011749"/>
            <a:ext cx="9144000" cy="5185633"/>
          </a:xfrm>
          <a:prstGeom prst="rect">
            <a:avLst/>
          </a:prstGeom>
        </p:spPr>
      </p:pic>
    </p:spTree>
    <p:extLst>
      <p:ext uri="{BB962C8B-B14F-4D97-AF65-F5344CB8AC3E}">
        <p14:creationId xmlns:p14="http://schemas.microsoft.com/office/powerpoint/2010/main" val="1032710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C4AB97-945F-C848-AA35-AE14A458D869}"/>
              </a:ext>
            </a:extLst>
          </p:cNvPr>
          <p:cNvSpPr>
            <a:spLocks noGrp="1"/>
          </p:cNvSpPr>
          <p:nvPr>
            <p:ph type="title"/>
          </p:nvPr>
        </p:nvSpPr>
        <p:spPr>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US" dirty="0"/>
              <a:t>How do we check out of sample performance?</a:t>
            </a:r>
          </a:p>
        </p:txBody>
      </p:sp>
      <p:pic>
        <p:nvPicPr>
          <p:cNvPr id="7" name="Picture 6">
            <a:extLst>
              <a:ext uri="{FF2B5EF4-FFF2-40B4-BE49-F238E27FC236}">
                <a16:creationId xmlns:a16="http://schemas.microsoft.com/office/drawing/2014/main" id="{E9CBBD83-A768-734A-B0C9-6FDF91F5A215}"/>
              </a:ext>
            </a:extLst>
          </p:cNvPr>
          <p:cNvPicPr>
            <a:picLocks noChangeAspect="1"/>
          </p:cNvPicPr>
          <p:nvPr/>
        </p:nvPicPr>
        <p:blipFill>
          <a:blip r:embed="rId2"/>
          <a:stretch>
            <a:fillRect/>
          </a:stretch>
        </p:blipFill>
        <p:spPr>
          <a:xfrm>
            <a:off x="1385012" y="1667434"/>
            <a:ext cx="9144000" cy="515007"/>
          </a:xfrm>
          <a:prstGeom prst="rect">
            <a:avLst/>
          </a:prstGeom>
        </p:spPr>
      </p:pic>
      <p:pic>
        <p:nvPicPr>
          <p:cNvPr id="8" name="Picture 7">
            <a:extLst>
              <a:ext uri="{FF2B5EF4-FFF2-40B4-BE49-F238E27FC236}">
                <a16:creationId xmlns:a16="http://schemas.microsoft.com/office/drawing/2014/main" id="{A9900D4B-FD37-7144-83B6-3E8EAA948E19}"/>
              </a:ext>
            </a:extLst>
          </p:cNvPr>
          <p:cNvPicPr>
            <a:picLocks noChangeAspect="1"/>
          </p:cNvPicPr>
          <p:nvPr/>
        </p:nvPicPr>
        <p:blipFill>
          <a:blip r:embed="rId3"/>
          <a:stretch>
            <a:fillRect/>
          </a:stretch>
        </p:blipFill>
        <p:spPr>
          <a:xfrm>
            <a:off x="1385012" y="2737497"/>
            <a:ext cx="9144000" cy="1159677"/>
          </a:xfrm>
          <a:prstGeom prst="rect">
            <a:avLst/>
          </a:prstGeom>
        </p:spPr>
      </p:pic>
      <p:sp>
        <p:nvSpPr>
          <p:cNvPr id="3" name="TextBox 2">
            <a:extLst>
              <a:ext uri="{FF2B5EF4-FFF2-40B4-BE49-F238E27FC236}">
                <a16:creationId xmlns:a16="http://schemas.microsoft.com/office/drawing/2014/main" id="{D2359481-A382-6C4A-9469-AF1E628A1248}"/>
              </a:ext>
            </a:extLst>
          </p:cNvPr>
          <p:cNvSpPr txBox="1"/>
          <p:nvPr/>
        </p:nvSpPr>
        <p:spPr>
          <a:xfrm>
            <a:off x="1667912" y="1379329"/>
            <a:ext cx="3988271" cy="276999"/>
          </a:xfrm>
          <a:prstGeom prst="rect">
            <a:avLst/>
          </a:prstGeom>
          <a:noFill/>
        </p:spPr>
        <p:txBody>
          <a:bodyPr wrap="none" lIns="0" tIns="0" rIns="0" bIns="0" rtlCol="0">
            <a:spAutoFit/>
          </a:bodyPr>
          <a:lstStyle/>
          <a:p>
            <a:r>
              <a:rPr lang="en-US" dirty="0">
                <a:solidFill>
                  <a:schemeClr val="bg1"/>
                </a:solidFill>
              </a:rPr>
              <a:t>Predict the probabilities for testing data</a:t>
            </a:r>
          </a:p>
        </p:txBody>
      </p:sp>
      <p:pic>
        <p:nvPicPr>
          <p:cNvPr id="6" name="Picture 5">
            <a:extLst>
              <a:ext uri="{FF2B5EF4-FFF2-40B4-BE49-F238E27FC236}">
                <a16:creationId xmlns:a16="http://schemas.microsoft.com/office/drawing/2014/main" id="{DE320688-6973-9F41-B511-9DC436C9F565}"/>
              </a:ext>
            </a:extLst>
          </p:cNvPr>
          <p:cNvPicPr>
            <a:picLocks noChangeAspect="1"/>
          </p:cNvPicPr>
          <p:nvPr/>
        </p:nvPicPr>
        <p:blipFill>
          <a:blip r:embed="rId4"/>
          <a:stretch>
            <a:fillRect/>
          </a:stretch>
        </p:blipFill>
        <p:spPr>
          <a:xfrm>
            <a:off x="1385012" y="4297080"/>
            <a:ext cx="9144000" cy="570180"/>
          </a:xfrm>
          <a:prstGeom prst="rect">
            <a:avLst/>
          </a:prstGeom>
        </p:spPr>
      </p:pic>
    </p:spTree>
    <p:extLst>
      <p:ext uri="{BB962C8B-B14F-4D97-AF65-F5344CB8AC3E}">
        <p14:creationId xmlns:p14="http://schemas.microsoft.com/office/powerpoint/2010/main" val="12154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BED5-6F26-D64A-A4F5-4132AEC6C1CC}"/>
              </a:ext>
            </a:extLst>
          </p:cNvPr>
          <p:cNvSpPr>
            <a:spLocks noGrp="1"/>
          </p:cNvSpPr>
          <p:nvPr>
            <p:ph type="title"/>
          </p:nvPr>
        </p:nvSpPr>
        <p:spPr/>
        <p:txBody>
          <a:bodyPr/>
          <a:lstStyle/>
          <a:p>
            <a:r>
              <a:rPr lang="en-US"/>
              <a:t>Classification in BBC Data</a:t>
            </a:r>
            <a:endParaRPr lang="en-US" dirty="0"/>
          </a:p>
        </p:txBody>
      </p:sp>
      <p:sp>
        <p:nvSpPr>
          <p:cNvPr id="3" name="Content Placeholder 2">
            <a:extLst>
              <a:ext uri="{FF2B5EF4-FFF2-40B4-BE49-F238E27FC236}">
                <a16:creationId xmlns:a16="http://schemas.microsoft.com/office/drawing/2014/main" id="{B43A7930-57F9-974C-AA06-C433144240F3}"/>
              </a:ext>
            </a:extLst>
          </p:cNvPr>
          <p:cNvSpPr>
            <a:spLocks noGrp="1"/>
          </p:cNvSpPr>
          <p:nvPr>
            <p:ph idx="1"/>
          </p:nvPr>
        </p:nvSpPr>
        <p:spPr/>
        <p:txBody>
          <a:bodyPr/>
          <a:lstStyle/>
          <a:p>
            <a:r>
              <a:rPr lang="en-US" sz="2400" dirty="0">
                <a:highlight>
                  <a:srgbClr val="FF0000"/>
                </a:highlight>
              </a:rPr>
              <a:t>We have </a:t>
            </a:r>
            <a:r>
              <a:rPr lang="en-US" sz="2400" dirty="0" err="1">
                <a:highlight>
                  <a:srgbClr val="FF0000"/>
                </a:highlight>
              </a:rPr>
              <a:t>iPlayer</a:t>
            </a:r>
            <a:r>
              <a:rPr lang="en-US" sz="2400" dirty="0">
                <a:highlight>
                  <a:srgbClr val="FF0000"/>
                </a:highlight>
              </a:rPr>
              <a:t> usage data</a:t>
            </a:r>
          </a:p>
          <a:p>
            <a:pPr lvl="1"/>
            <a:r>
              <a:rPr lang="en-US" sz="1600" dirty="0"/>
              <a:t>View information about 10,000 users  in January</a:t>
            </a:r>
          </a:p>
          <a:p>
            <a:pPr lvl="1"/>
            <a:r>
              <a:rPr lang="en-US" sz="1600" dirty="0"/>
              <a:t>Whether they watched in February or not</a:t>
            </a:r>
          </a:p>
          <a:p>
            <a:r>
              <a:rPr lang="en-US" sz="2400" dirty="0"/>
              <a:t>We want to predict whether a BBC </a:t>
            </a:r>
            <a:r>
              <a:rPr lang="en-US" sz="2400" dirty="0" err="1"/>
              <a:t>iPlayer</a:t>
            </a:r>
            <a:r>
              <a:rPr lang="en-US" sz="2400" dirty="0"/>
              <a:t> will use the viewer again in February, given that he/she used the service in January.</a:t>
            </a:r>
          </a:p>
          <a:p>
            <a:r>
              <a:rPr lang="en-US" sz="2400" dirty="0"/>
              <a:t>We would like to understand who are the repeat customers.</a:t>
            </a:r>
          </a:p>
          <a:p>
            <a:r>
              <a:rPr lang="en-US" sz="2400" dirty="0"/>
              <a:t>This has implications for </a:t>
            </a:r>
          </a:p>
          <a:p>
            <a:pPr lvl="1"/>
            <a:r>
              <a:rPr lang="en-US" sz="1800" dirty="0"/>
              <a:t>Content production</a:t>
            </a:r>
          </a:p>
          <a:p>
            <a:pPr lvl="1"/>
            <a:r>
              <a:rPr lang="en-US" sz="1800" dirty="0"/>
              <a:t>Recommendation engines</a:t>
            </a:r>
          </a:p>
          <a:p>
            <a:pPr lvl="1"/>
            <a:r>
              <a:rPr lang="en-US" sz="1800" dirty="0"/>
              <a:t>Advertisement (although BBC has no ads)</a:t>
            </a:r>
          </a:p>
          <a:p>
            <a:endParaRPr lang="en-US" sz="2400" dirty="0"/>
          </a:p>
        </p:txBody>
      </p:sp>
    </p:spTree>
    <p:extLst>
      <p:ext uri="{BB962C8B-B14F-4D97-AF65-F5344CB8AC3E}">
        <p14:creationId xmlns:p14="http://schemas.microsoft.com/office/powerpoint/2010/main" val="31193542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4782-1413-7341-BF4C-3C46E8691AA8}"/>
              </a:ext>
            </a:extLst>
          </p:cNvPr>
          <p:cNvSpPr>
            <a:spLocks noGrp="1"/>
          </p:cNvSpPr>
          <p:nvPr>
            <p:ph type="title"/>
          </p:nvPr>
        </p:nvSpPr>
        <p:spPr/>
        <p:txBody>
          <a:bodyPr/>
          <a:lstStyle/>
          <a:p>
            <a:r>
              <a:rPr lang="en-US" dirty="0"/>
              <a:t>Result: ROC Chart</a:t>
            </a:r>
          </a:p>
        </p:txBody>
      </p:sp>
      <p:pic>
        <p:nvPicPr>
          <p:cNvPr id="3" name="Picture 2">
            <a:extLst>
              <a:ext uri="{FF2B5EF4-FFF2-40B4-BE49-F238E27FC236}">
                <a16:creationId xmlns:a16="http://schemas.microsoft.com/office/drawing/2014/main" id="{DAE3AC8B-30B8-0F44-9C3C-B630EA5EC743}"/>
              </a:ext>
            </a:extLst>
          </p:cNvPr>
          <p:cNvPicPr>
            <a:picLocks noChangeAspect="1"/>
          </p:cNvPicPr>
          <p:nvPr/>
        </p:nvPicPr>
        <p:blipFill>
          <a:blip r:embed="rId2"/>
          <a:stretch>
            <a:fillRect/>
          </a:stretch>
        </p:blipFill>
        <p:spPr>
          <a:xfrm>
            <a:off x="1863524" y="1001647"/>
            <a:ext cx="8888022" cy="5242896"/>
          </a:xfrm>
          <a:prstGeom prst="rect">
            <a:avLst/>
          </a:prstGeom>
        </p:spPr>
      </p:pic>
    </p:spTree>
    <p:extLst>
      <p:ext uri="{BB962C8B-B14F-4D97-AF65-F5344CB8AC3E}">
        <p14:creationId xmlns:p14="http://schemas.microsoft.com/office/powerpoint/2010/main" val="149631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72000" rIns="0" bIns="72000" rtlCol="0" anchor="t">
            <a:noAutofit/>
          </a:bodyPr>
          <a:lstStyle/>
          <a:p>
            <a:pPr marL="299720" indent="-299720"/>
            <a:r>
              <a:rPr lang="en-US" sz="2700" dirty="0"/>
              <a:t>k-NN</a:t>
            </a:r>
            <a:endParaRPr lang="en-US" sz="2700"/>
          </a:p>
          <a:p>
            <a:pPr marL="472440" lvl="1" indent="-157480"/>
            <a:r>
              <a:rPr lang="en-US" sz="2052" dirty="0"/>
              <a:t>Introduction and basics</a:t>
            </a:r>
            <a:endParaRPr lang="en-US" sz="2052" dirty="0">
              <a:cs typeface="Arial" panose="020B0604020202020204"/>
            </a:endParaRPr>
          </a:p>
          <a:p>
            <a:pPr marL="629920" lvl="2" indent="-157480"/>
            <a:r>
              <a:rPr lang="en-US" sz="1852" dirty="0"/>
              <a:t>How to score new data</a:t>
            </a:r>
            <a:endParaRPr lang="en-US" sz="1852" dirty="0">
              <a:cs typeface="Arial" panose="020B0604020202020204"/>
            </a:endParaRPr>
          </a:p>
          <a:p>
            <a:pPr marL="629920" lvl="2" indent="-157480"/>
            <a:r>
              <a:rPr lang="en-US" sz="2000" dirty="0"/>
              <a:t>Distance metrics</a:t>
            </a:r>
            <a:endParaRPr lang="en-US" sz="1852" dirty="0">
              <a:cs typeface="Arial" panose="020B0604020202020204"/>
            </a:endParaRPr>
          </a:p>
          <a:p>
            <a:pPr marL="472440" lvl="1" indent="-157480"/>
            <a:r>
              <a:rPr lang="en-US" sz="2050" dirty="0"/>
              <a:t>How to chose k</a:t>
            </a:r>
            <a:endParaRPr lang="en-US" sz="2050" dirty="0">
              <a:cs typeface="Arial"/>
            </a:endParaRPr>
          </a:p>
          <a:p>
            <a:pPr marL="472440" lvl="1" indent="-157480"/>
            <a:r>
              <a:rPr lang="en-US" sz="2050" dirty="0" err="1"/>
              <a:t>kNN</a:t>
            </a:r>
            <a:r>
              <a:rPr lang="en-US" sz="2050" dirty="0"/>
              <a:t> vs MLR</a:t>
            </a:r>
            <a:endParaRPr lang="en-US" sz="2050" dirty="0">
              <a:cs typeface="Arial"/>
            </a:endParaRPr>
          </a:p>
          <a:p>
            <a:pPr marL="629920" lvl="2" indent="-157480"/>
            <a:r>
              <a:rPr lang="en-US" sz="1852" dirty="0"/>
              <a:t>Advantages and disadvantages of k-NN</a:t>
            </a:r>
            <a:endParaRPr lang="en-US" sz="1852" dirty="0">
              <a:cs typeface="Arial" panose="020B0604020202020204"/>
            </a:endParaRPr>
          </a:p>
          <a:p>
            <a:pPr marL="299720" indent="-299720"/>
            <a:r>
              <a:rPr lang="en-US" sz="2700" dirty="0"/>
              <a:t>Principal component analysis: Dimension reduction</a:t>
            </a:r>
            <a:endParaRPr lang="en-US" sz="2700" dirty="0">
              <a:cs typeface="Arial"/>
            </a:endParaRPr>
          </a:p>
          <a:p>
            <a:pPr marL="472440" lvl="1" indent="-157480"/>
            <a:r>
              <a:rPr lang="en-US" sz="2052" dirty="0"/>
              <a:t>How to use PCA with regression and k-NN</a:t>
            </a:r>
            <a:endParaRPr lang="en-US" sz="2052" dirty="0">
              <a:cs typeface="Arial" panose="020B0604020202020204"/>
            </a:endParaRPr>
          </a:p>
        </p:txBody>
      </p:sp>
      <p:sp>
        <p:nvSpPr>
          <p:cNvPr id="2" name="Title 1"/>
          <p:cNvSpPr>
            <a:spLocks noGrp="1"/>
          </p:cNvSpPr>
          <p:nvPr>
            <p:ph type="title"/>
          </p:nvPr>
        </p:nvSpPr>
        <p:spPr/>
        <p:txBody>
          <a:bodyPr/>
          <a:lstStyle/>
          <a:p>
            <a:r>
              <a:rPr lang="en-US" dirty="0"/>
              <a:t>Today’s agenda</a:t>
            </a:r>
          </a:p>
        </p:txBody>
      </p:sp>
    </p:spTree>
    <p:extLst>
      <p:ext uri="{BB962C8B-B14F-4D97-AF65-F5344CB8AC3E}">
        <p14:creationId xmlns:p14="http://schemas.microsoft.com/office/powerpoint/2010/main" val="219387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p:cNvSpPr>
                <a:spLocks noGrp="1"/>
              </p:cNvSpPr>
              <p:nvPr>
                <p:ph idx="1"/>
              </p:nvPr>
            </p:nvSpPr>
            <p:spPr/>
            <p:txBody>
              <a:bodyPr/>
              <a:lstStyle/>
              <a:p>
                <a:r>
                  <a:rPr lang="en-GB" sz="2000" dirty="0"/>
                  <a:t>Let’s compare the performance of K-NN with multiple linear regression</a:t>
                </a:r>
              </a:p>
              <a:p>
                <a:r>
                  <a:rPr lang="en-GB" sz="2000" dirty="0"/>
                  <a:t>Let’s assume that</a:t>
                </a:r>
              </a:p>
              <a:p>
                <a:pPr marL="307836" lvl="1" indent="0">
                  <a:buNone/>
                </a:pPr>
                <a14:m>
                  <m:oMathPara xmlns:m="http://schemas.openxmlformats.org/officeDocument/2006/math">
                    <m:oMathParaPr>
                      <m:jc m:val="centerGroup"/>
                    </m:oMathParaPr>
                    <m:oMath xmlns:m="http://schemas.openxmlformats.org/officeDocument/2006/math">
                      <m:r>
                        <a:rPr lang="en-GB" sz="1600" i="1">
                          <a:latin typeface="Cambria Math" panose="02040503050406030204" pitchFamily="18" charset="0"/>
                        </a:rPr>
                        <m:t>𝑦</m:t>
                      </m:r>
                      <m:r>
                        <a:rPr lang="en-GB" sz="1600" i="1">
                          <a:latin typeface="Cambria Math" panose="02040503050406030204" pitchFamily="18" charset="0"/>
                        </a:rPr>
                        <m:t>=2+2</m:t>
                      </m:r>
                      <m:r>
                        <a:rPr lang="en-GB" sz="1600" i="1">
                          <a:latin typeface="Cambria Math" panose="02040503050406030204" pitchFamily="18" charset="0"/>
                        </a:rPr>
                        <m:t>𝑥</m:t>
                      </m:r>
                      <m:r>
                        <a:rPr lang="en-GB" sz="1600" i="1">
                          <a:latin typeface="Cambria Math" panose="02040503050406030204" pitchFamily="18" charset="0"/>
                        </a:rPr>
                        <m:t>+</m:t>
                      </m:r>
                      <m:r>
                        <a:rPr lang="en-GB" sz="1600" i="1">
                          <a:latin typeface="Cambria Math" panose="02040503050406030204" pitchFamily="18" charset="0"/>
                        </a:rPr>
                        <m:t>𝜖</m:t>
                      </m:r>
                    </m:oMath>
                  </m:oMathPara>
                </a14:m>
                <a:endParaRPr lang="en-GB" sz="1600" dirty="0"/>
              </a:p>
              <a:p>
                <a:r>
                  <a:rPr lang="en-GB" sz="2000" dirty="0"/>
                  <a:t>Let’s fit a k-NN with k=1 and k=9, which one is better? Why?</a:t>
                </a:r>
              </a:p>
              <a:p>
                <a:pPr marL="307836" lvl="1" indent="0">
                  <a:buNone/>
                </a:pPr>
                <a:endParaRPr lang="en-GB" sz="16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blipFill>
                <a:blip r:embed="rId3"/>
                <a:stretch>
                  <a:fillRect l="-1288" t="-896"/>
                </a:stretch>
              </a:blipFill>
            </p:spPr>
            <p:txBody>
              <a:bodyPr/>
              <a:lstStyle/>
              <a:p>
                <a:r>
                  <a:rPr lang="en-US">
                    <a:noFill/>
                  </a:rPr>
                  <a:t> </a:t>
                </a:r>
              </a:p>
            </p:txBody>
          </p:sp>
        </mc:Fallback>
      </mc:AlternateContent>
      <p:sp>
        <p:nvSpPr>
          <p:cNvPr id="2" name="Title 1"/>
          <p:cNvSpPr>
            <a:spLocks noGrp="1"/>
          </p:cNvSpPr>
          <p:nvPr>
            <p:ph type="title"/>
          </p:nvPr>
        </p:nvSpPr>
        <p:spPr/>
        <p:txBody>
          <a:bodyPr/>
          <a:lstStyle/>
          <a:p>
            <a:pPr>
              <a:defRPr/>
            </a:pPr>
            <a:r>
              <a:rPr lang="en-US" dirty="0">
                <a:ea typeface="+mj-ea"/>
              </a:rPr>
              <a:t>MLR </a:t>
            </a:r>
            <a:r>
              <a:rPr lang="en-US" dirty="0" err="1">
                <a:ea typeface="+mj-ea"/>
              </a:rPr>
              <a:t>vs</a:t>
            </a:r>
            <a:r>
              <a:rPr lang="en-US" dirty="0">
                <a:ea typeface="+mj-ea"/>
              </a:rPr>
              <a:t> k-NN</a:t>
            </a:r>
          </a:p>
        </p:txBody>
      </p:sp>
      <p:pic>
        <p:nvPicPr>
          <p:cNvPr id="67587"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19291" y="2858610"/>
            <a:ext cx="8424304" cy="38669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3602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MLR </a:t>
            </a:r>
            <a:r>
              <a:rPr lang="en-US" dirty="0" err="1">
                <a:ea typeface="+mj-ea"/>
              </a:rPr>
              <a:t>vs</a:t>
            </a:r>
            <a:r>
              <a:rPr lang="en-US" dirty="0">
                <a:ea typeface="+mj-ea"/>
              </a:rPr>
              <a:t> k-NN</a:t>
            </a:r>
          </a:p>
        </p:txBody>
      </p:sp>
      <p:sp>
        <p:nvSpPr>
          <p:cNvPr id="4" name="Content Placeholder 3"/>
          <p:cNvSpPr>
            <a:spLocks noGrp="1"/>
          </p:cNvSpPr>
          <p:nvPr>
            <p:ph idx="1"/>
          </p:nvPr>
        </p:nvSpPr>
        <p:spPr/>
        <p:txBody>
          <a:bodyPr/>
          <a:lstStyle/>
          <a:p>
            <a:r>
              <a:rPr lang="en-GB" sz="1539" dirty="0"/>
              <a:t>Now let’s fit a regression model, see the dashed blue line on the left figure</a:t>
            </a:r>
          </a:p>
          <a:p>
            <a:r>
              <a:rPr lang="en-GB" sz="1539" dirty="0"/>
              <a:t>The dashed grey line on the right figure represents the MSE for the regression model</a:t>
            </a:r>
          </a:p>
          <a:p>
            <a:r>
              <a:rPr lang="en-GB" sz="1539" dirty="0"/>
              <a:t>The green line is the MSE of the K-NN model as a function of 1/K</a:t>
            </a:r>
          </a:p>
          <a:p>
            <a:r>
              <a:rPr lang="en-GB" sz="1539" dirty="0"/>
              <a:t>Which method is performing better?</a:t>
            </a:r>
          </a:p>
        </p:txBody>
      </p:sp>
      <p:pic>
        <p:nvPicPr>
          <p:cNvPr id="6963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48720" y="2812785"/>
            <a:ext cx="8148576" cy="38394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7808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MLR </a:t>
            </a:r>
            <a:r>
              <a:rPr lang="en-US" dirty="0" err="1"/>
              <a:t>vs</a:t>
            </a:r>
            <a:r>
              <a:rPr lang="en-US" dirty="0"/>
              <a:t> k-NN</a:t>
            </a:r>
          </a:p>
        </p:txBody>
      </p:sp>
      <p:sp>
        <p:nvSpPr>
          <p:cNvPr id="4" name="Content Placeholder 3"/>
          <p:cNvSpPr>
            <a:spLocks noGrp="1"/>
          </p:cNvSpPr>
          <p:nvPr>
            <p:ph type="body" sz="quarter" idx="10"/>
          </p:nvPr>
        </p:nvSpPr>
        <p:spPr>
          <a:xfrm>
            <a:off x="407989" y="1376363"/>
            <a:ext cx="5619736" cy="4500562"/>
          </a:xfrm>
        </p:spPr>
        <p:txBody>
          <a:bodyPr/>
          <a:lstStyle/>
          <a:p>
            <a:r>
              <a:rPr lang="en-GB" dirty="0"/>
              <a:t>What if the relationship between x and y is not linear?</a:t>
            </a:r>
          </a:p>
          <a:p>
            <a:r>
              <a:rPr lang="en-GB" dirty="0"/>
              <a:t>The top figures show a case when the relationship deviates from linear slightly</a:t>
            </a:r>
          </a:p>
          <a:p>
            <a:r>
              <a:rPr lang="en-GB" dirty="0"/>
              <a:t>The bottom figures show a case when the relationship is strongly non-linear </a:t>
            </a:r>
          </a:p>
        </p:txBody>
      </p:sp>
      <p:pic>
        <p:nvPicPr>
          <p:cNvPr id="7168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88678" y="1453581"/>
            <a:ext cx="4765121" cy="43461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5962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MLR </a:t>
            </a:r>
            <a:r>
              <a:rPr lang="en-US" dirty="0" err="1">
                <a:ea typeface="+mj-ea"/>
              </a:rPr>
              <a:t>vs</a:t>
            </a:r>
            <a:r>
              <a:rPr lang="en-US" dirty="0">
                <a:ea typeface="+mj-ea"/>
              </a:rPr>
              <a:t> k-NN</a:t>
            </a:r>
          </a:p>
        </p:txBody>
      </p:sp>
      <p:sp>
        <p:nvSpPr>
          <p:cNvPr id="4" name="Content Placeholder 3"/>
          <p:cNvSpPr>
            <a:spLocks noGrp="1"/>
          </p:cNvSpPr>
          <p:nvPr>
            <p:ph type="body" sz="quarter" idx="10"/>
          </p:nvPr>
        </p:nvSpPr>
        <p:spPr>
          <a:xfrm>
            <a:off x="409574" y="1091070"/>
            <a:ext cx="10944225" cy="4500562"/>
          </a:xfrm>
        </p:spPr>
        <p:txBody>
          <a:bodyPr/>
          <a:lstStyle/>
          <a:p>
            <a:r>
              <a:rPr lang="en-GB" sz="1200" dirty="0"/>
              <a:t>However K-NN often performs worse than the linear regression in high dimensions</a:t>
            </a:r>
          </a:p>
          <a:p>
            <a:r>
              <a:rPr lang="en-GB" sz="1200" dirty="0"/>
              <a:t>In this experiment we take the last example in the previous slide and add </a:t>
            </a:r>
            <a:r>
              <a:rPr lang="en-GB" sz="1200" i="1" dirty="0"/>
              <a:t>p</a:t>
            </a:r>
            <a:r>
              <a:rPr lang="en-GB" sz="1200" dirty="0"/>
              <a:t> more explanatory variables that are randomly generated.</a:t>
            </a:r>
          </a:p>
          <a:p>
            <a:pPr lvl="1"/>
            <a:r>
              <a:rPr lang="en-GB" sz="1200" dirty="0"/>
              <a:t>As a general rule, parametric methods will tend to outperform non-parametric methods when there is a small number of observations per predictor</a:t>
            </a:r>
          </a:p>
          <a:p>
            <a:r>
              <a:rPr lang="en-GB" sz="1200" dirty="0"/>
              <a:t>What do you observe?</a:t>
            </a:r>
          </a:p>
          <a:p>
            <a:pPr lvl="1"/>
            <a:r>
              <a:rPr lang="en-GB" sz="1200" dirty="0"/>
              <a:t>What do you think causes this?</a:t>
            </a:r>
          </a:p>
          <a:p>
            <a:pPr lvl="1"/>
            <a:r>
              <a:rPr lang="en-GB" sz="1200" dirty="0"/>
              <a:t>As p increases the number of points you need to have a similar accuracy grows exponentially.</a:t>
            </a:r>
          </a:p>
          <a:p>
            <a:r>
              <a:rPr lang="en-GB" sz="1200" dirty="0"/>
              <a:t>What can we do about this?</a:t>
            </a:r>
          </a:p>
          <a:p>
            <a:pPr lvl="1"/>
            <a:r>
              <a:rPr lang="en-GB" sz="1200" dirty="0"/>
              <a:t>Computational shortcuts that settle for “almost nearest </a:t>
            </a:r>
            <a:r>
              <a:rPr lang="en-GB" sz="1200" dirty="0" err="1"/>
              <a:t>neighbors</a:t>
            </a:r>
            <a:r>
              <a:rPr lang="en-GB" sz="1200" dirty="0"/>
              <a:t>”</a:t>
            </a:r>
          </a:p>
          <a:p>
            <a:pPr lvl="1"/>
            <a:r>
              <a:rPr lang="en-GB" sz="1200" dirty="0"/>
              <a:t>Reduce dimension of predictors (e.g., with PCA)</a:t>
            </a:r>
          </a:p>
          <a:p>
            <a:pPr lvl="1"/>
            <a:endParaRPr lang="en-GB" sz="1200" dirty="0"/>
          </a:p>
          <a:p>
            <a:endParaRPr lang="en-GB" sz="1200" dirty="0"/>
          </a:p>
          <a:p>
            <a:endParaRPr lang="en-GB" sz="1200" dirty="0"/>
          </a:p>
        </p:txBody>
      </p:sp>
      <p:pic>
        <p:nvPicPr>
          <p:cNvPr id="7373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4209" y="3921597"/>
            <a:ext cx="8620917" cy="294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449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2562224" y="365126"/>
            <a:ext cx="8791575" cy="504000"/>
          </a:xfrm>
          <a:solidFill>
            <a:schemeClr val="tx1">
              <a:lumMod val="90000"/>
              <a:lumOff val="10000"/>
            </a:schemeClr>
          </a:solidFill>
          <a:ln>
            <a:noFill/>
          </a:ln>
          <a:effectLst>
            <a:glow rad="63500">
              <a:schemeClr val="accent1">
                <a:satMod val="175000"/>
                <a:alpha val="40000"/>
              </a:schemeClr>
            </a:glow>
            <a:outerShdw blurRad="50800" dist="38100" dir="2700000" algn="tl" rotWithShape="0">
              <a:prstClr val="black">
                <a:alpha val="40000"/>
              </a:prstClr>
            </a:outerShdw>
          </a:effectLst>
          <a:scene3d>
            <a:camera prst="orthographicFront">
              <a:rot lat="0" lon="0" rev="0"/>
            </a:camera>
            <a:lightRig rig="contrasting" dir="t">
              <a:rot lat="0" lon="0" rev="7800000"/>
            </a:lightRig>
          </a:scene3d>
          <a:sp3d>
            <a:bevelT w="139700" h="139700"/>
          </a:sp3d>
        </p:spPr>
        <p:txBody>
          <a:bodyPr vert="horz" lIns="91440" tIns="72000" rIns="144000" bIns="72000" rtlCol="0" anchor="t" anchorCtr="0">
            <a:noAutofit/>
          </a:bodyPr>
          <a:lstStyle/>
          <a:p>
            <a:r>
              <a:rPr lang="en-US"/>
              <a:t>Summary</a:t>
            </a:r>
          </a:p>
        </p:txBody>
      </p:sp>
      <p:sp>
        <p:nvSpPr>
          <p:cNvPr id="24578" name="Content Placeholder 2"/>
          <p:cNvSpPr>
            <a:spLocks noGrp="1"/>
          </p:cNvSpPr>
          <p:nvPr>
            <p:ph type="body" sz="quarter" idx="10"/>
          </p:nvPr>
        </p:nvSpPr>
        <p:spPr>
          <a:xfrm>
            <a:off x="407988" y="1376363"/>
            <a:ext cx="10944225" cy="4500562"/>
          </a:xfrm>
        </p:spPr>
        <p:txBody>
          <a:bodyPr rtlCol="0">
            <a:normAutofit/>
          </a:bodyPr>
          <a:lstStyle/>
          <a:p>
            <a:pPr>
              <a:defRPr/>
            </a:pPr>
            <a:r>
              <a:rPr lang="en-US" sz="1800" dirty="0"/>
              <a:t>Advantages </a:t>
            </a:r>
          </a:p>
          <a:p>
            <a:pPr lvl="1">
              <a:defRPr/>
            </a:pPr>
            <a:r>
              <a:rPr lang="en-US" sz="1800" dirty="0"/>
              <a:t>Simple off-the-shelf algorithm that requires very little data processing</a:t>
            </a:r>
          </a:p>
          <a:p>
            <a:pPr lvl="1">
              <a:defRPr/>
            </a:pPr>
            <a:r>
              <a:rPr lang="en-US" sz="1800" dirty="0"/>
              <a:t>No assumptions required about Normal distribution, etc. </a:t>
            </a:r>
          </a:p>
          <a:p>
            <a:pPr lvl="1">
              <a:defRPr/>
            </a:pPr>
            <a:r>
              <a:rPr lang="en-US" sz="1800" dirty="0"/>
              <a:t>Effective at capturing complex interactions among variables without having to define a statistical model</a:t>
            </a:r>
          </a:p>
          <a:p>
            <a:pPr lvl="1">
              <a:defRPr/>
            </a:pPr>
            <a:r>
              <a:rPr lang="en-US" sz="1800" dirty="0"/>
              <a:t>Works easily on multi-class problems</a:t>
            </a:r>
          </a:p>
          <a:p>
            <a:pPr>
              <a:defRPr/>
            </a:pPr>
            <a:r>
              <a:rPr lang="en-US" sz="1800" dirty="0"/>
              <a:t>Disadvantages </a:t>
            </a:r>
          </a:p>
          <a:p>
            <a:pPr lvl="1">
              <a:defRPr/>
            </a:pPr>
            <a:r>
              <a:rPr lang="en-US" sz="1800" dirty="0"/>
              <a:t>Low interpretability. </a:t>
            </a:r>
            <a:r>
              <a:rPr lang="en-GB" sz="1800" dirty="0"/>
              <a:t>It is a black-box algorithm</a:t>
            </a:r>
            <a:endParaRPr lang="en-US" sz="1800" dirty="0"/>
          </a:p>
          <a:p>
            <a:pPr lvl="1">
              <a:defRPr/>
            </a:pPr>
            <a:r>
              <a:rPr lang="en-GB" sz="1800" dirty="0"/>
              <a:t>Required size of training set increases exponentially with # of predictors. </a:t>
            </a:r>
            <a:endParaRPr lang="en-US" sz="1800" dirty="0"/>
          </a:p>
          <a:p>
            <a:pPr lvl="1">
              <a:defRPr/>
            </a:pPr>
            <a:r>
              <a:rPr lang="en-GB" sz="1800" dirty="0"/>
              <a:t>In a large training set, it takes a long time to find distances to all the neighbours and then identify the nearest one(s)</a:t>
            </a:r>
          </a:p>
          <a:p>
            <a:pPr lvl="1">
              <a:defRPr/>
            </a:pPr>
            <a:r>
              <a:rPr lang="en-GB" sz="1800" dirty="0"/>
              <a:t>Sensitive to scale of data</a:t>
            </a:r>
          </a:p>
          <a:p>
            <a:pPr lvl="1">
              <a:defRPr/>
            </a:pPr>
            <a:r>
              <a:rPr lang="en-GB" sz="1800" dirty="0"/>
              <a:t>Not work well on rare event (skewed) target variable</a:t>
            </a:r>
          </a:p>
          <a:p>
            <a:pPr lvl="1">
              <a:defRPr/>
            </a:pPr>
            <a:endParaRPr lang="en-US" sz="1800" dirty="0"/>
          </a:p>
          <a:p>
            <a:pPr marL="0" indent="0">
              <a:buNone/>
            </a:pPr>
            <a:endParaRPr lang="en-US" altLang="en-US" sz="1800" dirty="0"/>
          </a:p>
          <a:p>
            <a:pPr marL="0" indent="0">
              <a:buNone/>
            </a:pPr>
            <a:endParaRPr lang="en-US" sz="1800" dirty="0"/>
          </a:p>
        </p:txBody>
      </p:sp>
    </p:spTree>
    <p:extLst>
      <p:ext uri="{BB962C8B-B14F-4D97-AF65-F5344CB8AC3E}">
        <p14:creationId xmlns:p14="http://schemas.microsoft.com/office/powerpoint/2010/main" val="1183791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US" sz="2736" dirty="0"/>
              <a:t>k-NN</a:t>
            </a:r>
          </a:p>
          <a:p>
            <a:pPr lvl="1"/>
            <a:r>
              <a:rPr lang="en-US" sz="2052" dirty="0"/>
              <a:t>Introduction and basics</a:t>
            </a:r>
          </a:p>
          <a:p>
            <a:pPr lvl="2"/>
            <a:r>
              <a:rPr lang="en-US" sz="1852" dirty="0"/>
              <a:t>How to score new data</a:t>
            </a:r>
          </a:p>
          <a:p>
            <a:pPr lvl="2"/>
            <a:r>
              <a:rPr lang="en-US" sz="2000" dirty="0"/>
              <a:t>Distance metrics</a:t>
            </a:r>
            <a:endParaRPr lang="en-US" sz="1852" dirty="0"/>
          </a:p>
          <a:p>
            <a:pPr lvl="1"/>
            <a:r>
              <a:rPr lang="en-US" sz="2052" dirty="0"/>
              <a:t>How to chose k</a:t>
            </a:r>
          </a:p>
          <a:p>
            <a:pPr lvl="1"/>
            <a:r>
              <a:rPr lang="en-US" sz="2052" dirty="0"/>
              <a:t>Regression vs MLR</a:t>
            </a:r>
          </a:p>
          <a:p>
            <a:pPr lvl="2"/>
            <a:r>
              <a:rPr lang="en-US" sz="1852" dirty="0"/>
              <a:t>Advantages and disadvantages of k-NN</a:t>
            </a:r>
          </a:p>
          <a:p>
            <a:r>
              <a:rPr lang="en-US" sz="2736" dirty="0"/>
              <a:t>Principal component analysis: Dimension reduction</a:t>
            </a:r>
          </a:p>
          <a:p>
            <a:pPr lvl="1"/>
            <a:r>
              <a:rPr lang="en-US" sz="2052" b="1" dirty="0"/>
              <a:t>How to use PCA with regression and k-NN</a:t>
            </a:r>
          </a:p>
        </p:txBody>
      </p:sp>
      <p:sp>
        <p:nvSpPr>
          <p:cNvPr id="2" name="Title 1"/>
          <p:cNvSpPr>
            <a:spLocks noGrp="1"/>
          </p:cNvSpPr>
          <p:nvPr>
            <p:ph type="title"/>
          </p:nvPr>
        </p:nvSpPr>
        <p:spPr/>
        <p:txBody>
          <a:bodyPr/>
          <a:lstStyle/>
          <a:p>
            <a:r>
              <a:rPr lang="en-US" dirty="0"/>
              <a:t>Today’s agenda</a:t>
            </a:r>
          </a:p>
        </p:txBody>
      </p:sp>
    </p:spTree>
    <p:extLst>
      <p:ext uri="{BB962C8B-B14F-4D97-AF65-F5344CB8AC3E}">
        <p14:creationId xmlns:p14="http://schemas.microsoft.com/office/powerpoint/2010/main" val="25184512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How to use PCA?</a:t>
            </a:r>
          </a:p>
        </p:txBody>
      </p:sp>
      <p:sp>
        <p:nvSpPr>
          <p:cNvPr id="7" name="Content Placeholder 6"/>
          <p:cNvSpPr>
            <a:spLocks noGrp="1"/>
          </p:cNvSpPr>
          <p:nvPr>
            <p:ph idx="1"/>
          </p:nvPr>
        </p:nvSpPr>
        <p:spPr/>
        <p:txBody>
          <a:bodyPr/>
          <a:lstStyle/>
          <a:p>
            <a:r>
              <a:rPr lang="en-GB" dirty="0"/>
              <a:t>In regression models we can replace the original variables with PCA scores</a:t>
            </a:r>
          </a:p>
          <a:p>
            <a:pPr lvl="1"/>
            <a:r>
              <a:rPr lang="en-GB" dirty="0"/>
              <a:t>But how do we choose how many of them to use?</a:t>
            </a:r>
          </a:p>
          <a:p>
            <a:pPr lvl="1"/>
            <a:r>
              <a:rPr lang="en-GB" dirty="0"/>
              <a:t>There is no statistical test but we look at the variation explained as a function of number of components and we hope that a small number explains most of the variation</a:t>
            </a:r>
          </a:p>
          <a:p>
            <a:pPr lvl="1"/>
            <a:r>
              <a:rPr lang="en-GB" dirty="0"/>
              <a:t>The number of principal components can also be chosen by cross validation</a:t>
            </a:r>
          </a:p>
          <a:p>
            <a:r>
              <a:rPr lang="en-GB" dirty="0"/>
              <a:t>For k-NN and other algorithms</a:t>
            </a:r>
          </a:p>
          <a:p>
            <a:pPr lvl="1"/>
            <a:r>
              <a:rPr lang="en-GB" dirty="0"/>
              <a:t>We can choose the number of principal components using cross validation</a:t>
            </a:r>
          </a:p>
          <a:p>
            <a:pPr lvl="1"/>
            <a:r>
              <a:rPr lang="en-GB" dirty="0"/>
              <a:t>See the </a:t>
            </a:r>
            <a:r>
              <a:rPr lang="en-GB" dirty="0" err="1"/>
              <a:t>rmd</a:t>
            </a:r>
            <a:r>
              <a:rPr lang="en-GB" dirty="0"/>
              <a:t> file for details</a:t>
            </a:r>
          </a:p>
        </p:txBody>
      </p:sp>
    </p:spTree>
    <p:extLst>
      <p:ext uri="{BB962C8B-B14F-4D97-AF65-F5344CB8AC3E}">
        <p14:creationId xmlns:p14="http://schemas.microsoft.com/office/powerpoint/2010/main" val="2887041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BAD60-1F69-D145-AF77-9746CE16062A}"/>
              </a:ext>
            </a:extLst>
          </p:cNvPr>
          <p:cNvSpPr>
            <a:spLocks noGrp="1"/>
          </p:cNvSpPr>
          <p:nvPr>
            <p:ph type="title"/>
          </p:nvPr>
        </p:nvSpPr>
        <p:spPr/>
        <p:txBody>
          <a:bodyPr/>
          <a:lstStyle/>
          <a:p>
            <a:r>
              <a:rPr lang="en-US" dirty="0"/>
              <a:t>Results</a:t>
            </a:r>
          </a:p>
        </p:txBody>
      </p:sp>
      <p:pic>
        <p:nvPicPr>
          <p:cNvPr id="3" name="Picture 2">
            <a:extLst>
              <a:ext uri="{FF2B5EF4-FFF2-40B4-BE49-F238E27FC236}">
                <a16:creationId xmlns:a16="http://schemas.microsoft.com/office/drawing/2014/main" id="{CCB5AC8F-BB8F-204F-9351-53A83C3D20B3}"/>
              </a:ext>
            </a:extLst>
          </p:cNvPr>
          <p:cNvPicPr>
            <a:picLocks noChangeAspect="1"/>
          </p:cNvPicPr>
          <p:nvPr/>
        </p:nvPicPr>
        <p:blipFill>
          <a:blip r:embed="rId2"/>
          <a:stretch>
            <a:fillRect/>
          </a:stretch>
        </p:blipFill>
        <p:spPr>
          <a:xfrm>
            <a:off x="1524000" y="979240"/>
            <a:ext cx="9144000" cy="5655291"/>
          </a:xfrm>
          <a:prstGeom prst="rect">
            <a:avLst/>
          </a:prstGeom>
        </p:spPr>
      </p:pic>
    </p:spTree>
    <p:extLst>
      <p:ext uri="{BB962C8B-B14F-4D97-AF65-F5344CB8AC3E}">
        <p14:creationId xmlns:p14="http://schemas.microsoft.com/office/powerpoint/2010/main" val="1237698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1BED5-6F26-D64A-A4F5-4132AEC6C1CC}"/>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B43A7930-57F9-974C-AA06-C433144240F3}"/>
              </a:ext>
            </a:extLst>
          </p:cNvPr>
          <p:cNvSpPr>
            <a:spLocks noGrp="1"/>
          </p:cNvSpPr>
          <p:nvPr>
            <p:ph idx="1"/>
          </p:nvPr>
        </p:nvSpPr>
        <p:spPr/>
        <p:txBody>
          <a:bodyPr/>
          <a:lstStyle/>
          <a:p>
            <a:pPr marL="300038" indent="-300038">
              <a:tabLst>
                <a:tab pos="576263" algn="l"/>
              </a:tabLst>
            </a:pPr>
            <a:r>
              <a:rPr lang="en-US" sz="2400" dirty="0"/>
              <a:t>Parametric vs non-parametric methods</a:t>
            </a:r>
          </a:p>
          <a:p>
            <a:pPr marL="300038" indent="-300038">
              <a:tabLst>
                <a:tab pos="576263" algn="l"/>
              </a:tabLst>
            </a:pPr>
            <a:r>
              <a:rPr lang="en-US" sz="2400" dirty="0"/>
              <a:t>Basics of K-NN Method</a:t>
            </a:r>
          </a:p>
          <a:p>
            <a:pPr marL="472613" lvl="1" indent="-300038">
              <a:tabLst>
                <a:tab pos="576263" algn="l"/>
              </a:tabLst>
            </a:pPr>
            <a:r>
              <a:rPr lang="en-US" sz="1600" dirty="0"/>
              <a:t>Classification versus prediction</a:t>
            </a:r>
          </a:p>
          <a:p>
            <a:pPr marL="472613" lvl="1" indent="-300038">
              <a:tabLst>
                <a:tab pos="576263" algn="l"/>
              </a:tabLst>
            </a:pPr>
            <a:r>
              <a:rPr lang="en-US" sz="1600" dirty="0"/>
              <a:t>How to choose K</a:t>
            </a:r>
          </a:p>
          <a:p>
            <a:r>
              <a:rPr lang="en-US" sz="2400" dirty="0"/>
              <a:t>Improving basic K-NN’s performance</a:t>
            </a:r>
          </a:p>
          <a:p>
            <a:r>
              <a:rPr lang="en-US" sz="2400" dirty="0"/>
              <a:t>Differences between K-NN and MLR</a:t>
            </a:r>
          </a:p>
          <a:p>
            <a:r>
              <a:rPr lang="en-US" sz="2400" dirty="0"/>
              <a:t>How to use Caret library</a:t>
            </a:r>
            <a:endParaRPr lang="en-US" sz="1800" dirty="0"/>
          </a:p>
          <a:p>
            <a:endParaRPr lang="en-US" sz="2400" dirty="0"/>
          </a:p>
        </p:txBody>
      </p:sp>
    </p:spTree>
    <p:extLst>
      <p:ext uri="{BB962C8B-B14F-4D97-AF65-F5344CB8AC3E}">
        <p14:creationId xmlns:p14="http://schemas.microsoft.com/office/powerpoint/2010/main" val="4243490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Ensemble methods</a:t>
            </a:r>
          </a:p>
        </p:txBody>
      </p:sp>
      <p:sp>
        <p:nvSpPr>
          <p:cNvPr id="7" name="Content Placeholder 6"/>
          <p:cNvSpPr>
            <a:spLocks noGrp="1"/>
          </p:cNvSpPr>
          <p:nvPr>
            <p:ph idx="1"/>
          </p:nvPr>
        </p:nvSpPr>
        <p:spPr/>
        <p:txBody>
          <a:bodyPr/>
          <a:lstStyle/>
          <a:p>
            <a:r>
              <a:rPr lang="en-GB" dirty="0"/>
              <a:t>Can we combine the results of </a:t>
            </a:r>
            <a:r>
              <a:rPr lang="en-GB" dirty="0" err="1"/>
              <a:t>kNN</a:t>
            </a:r>
            <a:r>
              <a:rPr lang="en-GB" dirty="0"/>
              <a:t> and clustering with logistic regression model?</a:t>
            </a:r>
          </a:p>
          <a:p>
            <a:pPr marL="629775" lvl="1" indent="-457200">
              <a:buFont typeface="+mj-lt"/>
              <a:buAutoNum type="arabicPeriod"/>
            </a:pPr>
            <a:r>
              <a:rPr lang="en-GB" dirty="0"/>
              <a:t>Find clusters using K-Means with “best” k</a:t>
            </a:r>
          </a:p>
          <a:p>
            <a:pPr marL="629775" lvl="1" indent="-457200">
              <a:buFont typeface="+mj-lt"/>
              <a:buAutoNum type="arabicPeriod"/>
            </a:pPr>
            <a:r>
              <a:rPr lang="en-GB" dirty="0"/>
              <a:t>Find estimates of k-NN with best k</a:t>
            </a:r>
          </a:p>
          <a:p>
            <a:pPr marL="629775" lvl="1" indent="-457200">
              <a:buFont typeface="+mj-lt"/>
              <a:buAutoNum type="arabicPeriod"/>
            </a:pPr>
            <a:r>
              <a:rPr lang="en-GB" dirty="0"/>
              <a:t>Use the results as independent variables in logistic regression in addition to other variables.</a:t>
            </a:r>
          </a:p>
        </p:txBody>
      </p:sp>
      <p:pic>
        <p:nvPicPr>
          <p:cNvPr id="2" name="Picture 1">
            <a:extLst>
              <a:ext uri="{FF2B5EF4-FFF2-40B4-BE49-F238E27FC236}">
                <a16:creationId xmlns:a16="http://schemas.microsoft.com/office/drawing/2014/main" id="{099872A9-4B99-0841-B832-1EB9D6193F75}"/>
              </a:ext>
            </a:extLst>
          </p:cNvPr>
          <p:cNvPicPr>
            <a:picLocks noChangeAspect="1"/>
          </p:cNvPicPr>
          <p:nvPr/>
        </p:nvPicPr>
        <p:blipFill>
          <a:blip r:embed="rId2"/>
          <a:stretch>
            <a:fillRect/>
          </a:stretch>
        </p:blipFill>
        <p:spPr>
          <a:xfrm>
            <a:off x="1828671" y="4055307"/>
            <a:ext cx="8534400" cy="1460500"/>
          </a:xfrm>
          <a:prstGeom prst="rect">
            <a:avLst/>
          </a:prstGeom>
        </p:spPr>
      </p:pic>
    </p:spTree>
    <p:extLst>
      <p:ext uri="{BB962C8B-B14F-4D97-AF65-F5344CB8AC3E}">
        <p14:creationId xmlns:p14="http://schemas.microsoft.com/office/powerpoint/2010/main" val="4046316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6939-5624-AB40-AB92-C2ACE79B5F7E}"/>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BB9A2837-BEB8-4C49-B4AB-2E2741A48E95}"/>
              </a:ext>
            </a:extLst>
          </p:cNvPr>
          <p:cNvPicPr>
            <a:picLocks noChangeAspect="1"/>
          </p:cNvPicPr>
          <p:nvPr/>
        </p:nvPicPr>
        <p:blipFill>
          <a:blip r:embed="rId2"/>
          <a:stretch>
            <a:fillRect/>
          </a:stretch>
        </p:blipFill>
        <p:spPr>
          <a:xfrm>
            <a:off x="2937770" y="1360489"/>
            <a:ext cx="7434395" cy="4994354"/>
          </a:xfrm>
          <a:prstGeom prst="rect">
            <a:avLst/>
          </a:prstGeom>
        </p:spPr>
      </p:pic>
    </p:spTree>
    <p:extLst>
      <p:ext uri="{BB962C8B-B14F-4D97-AF65-F5344CB8AC3E}">
        <p14:creationId xmlns:p14="http://schemas.microsoft.com/office/powerpoint/2010/main" val="391188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2224" y="365126"/>
            <a:ext cx="8791575" cy="504000"/>
          </a:xfrm>
        </p:spPr>
        <p:txBody>
          <a:bodyPr anchor="t">
            <a:normAutofit/>
          </a:bodyPr>
          <a:lstStyle/>
          <a:p>
            <a:r>
              <a:rPr lang="en-GB" sz="2200"/>
              <a:t>Today’s Agenda</a:t>
            </a:r>
          </a:p>
        </p:txBody>
      </p:sp>
      <p:sp>
        <p:nvSpPr>
          <p:cNvPr id="3" name="Content Placeholder 2"/>
          <p:cNvSpPr>
            <a:spLocks noGrp="1"/>
          </p:cNvSpPr>
          <p:nvPr>
            <p:ph type="body" sz="quarter" idx="10"/>
          </p:nvPr>
        </p:nvSpPr>
        <p:spPr>
          <a:xfrm>
            <a:off x="269000" y="1529982"/>
            <a:ext cx="5261292" cy="4500562"/>
          </a:xfrm>
        </p:spPr>
        <p:txBody>
          <a:bodyPr anchor="ctr">
            <a:normAutofit lnSpcReduction="10000"/>
          </a:bodyPr>
          <a:lstStyle/>
          <a:p>
            <a:pPr marL="658106" lvl="1" indent="-342900">
              <a:buFont typeface="Arial" panose="020B0604020202020204" pitchFamily="34" charset="0"/>
              <a:buChar char="•"/>
            </a:pPr>
            <a:r>
              <a:rPr lang="en-US" sz="1800" dirty="0"/>
              <a:t>“</a:t>
            </a:r>
            <a:r>
              <a:rPr lang="en-GB" sz="1800" dirty="0"/>
              <a:t>Tell me who your friends are, and I will tell you who you are.”</a:t>
            </a:r>
            <a:endParaRPr lang="en-US" sz="1800" dirty="0"/>
          </a:p>
          <a:p>
            <a:pPr marL="658106" lvl="1" indent="-342900">
              <a:buFont typeface="Arial" panose="020B0604020202020204" pitchFamily="34" charset="0"/>
              <a:buChar char="•"/>
            </a:pPr>
            <a:r>
              <a:rPr lang="en-US" sz="1800" dirty="0"/>
              <a:t>Lazy learning: </a:t>
            </a:r>
            <a:r>
              <a:rPr lang="en-GB" sz="1800" dirty="0"/>
              <a:t> a learning method in which generalization beyond the training </a:t>
            </a:r>
            <a:r>
              <a:rPr lang="en-GB" sz="1800" b="1" dirty="0"/>
              <a:t>data</a:t>
            </a:r>
            <a:r>
              <a:rPr lang="en-GB" sz="1800" dirty="0"/>
              <a:t> is delayed until a query is made to the system, as opposed to in eager learning, where the system tries to generalize the training </a:t>
            </a:r>
            <a:r>
              <a:rPr lang="en-GB" sz="1800" b="1" dirty="0"/>
              <a:t>data</a:t>
            </a:r>
            <a:r>
              <a:rPr lang="en-GB" sz="1800" dirty="0"/>
              <a:t> before receiving queries.</a:t>
            </a:r>
            <a:endParaRPr lang="en-US" sz="1800" dirty="0"/>
          </a:p>
          <a:p>
            <a:pPr marL="658106" lvl="1" indent="-342900">
              <a:buFont typeface="Arial" panose="020B0604020202020204" pitchFamily="34" charset="0"/>
              <a:buChar char="•"/>
            </a:pPr>
            <a:r>
              <a:rPr lang="en-US" sz="1800" dirty="0"/>
              <a:t>Nonparametric: It does not involve assumptions about the form of the relationship between dependent and independent variables.</a:t>
            </a:r>
          </a:p>
          <a:p>
            <a:pPr marL="815709" lvl="2" indent="-342900">
              <a:buFont typeface="Arial" panose="020B0604020202020204" pitchFamily="34" charset="0"/>
              <a:buChar char="•"/>
            </a:pPr>
            <a:r>
              <a:rPr lang="en-GB" sz="1800" dirty="0"/>
              <a:t>Parametric approach will outperform the nonparametric approach if the parametric form that has been selected is close to the true form</a:t>
            </a:r>
            <a:endParaRPr lang="en-US" sz="1800" dirty="0"/>
          </a:p>
          <a:p>
            <a:pPr marL="658106" lvl="1" indent="-342900">
              <a:buFont typeface="Arial" panose="020B0604020202020204" pitchFamily="34" charset="0"/>
              <a:buChar char="•"/>
            </a:pPr>
            <a:r>
              <a:rPr lang="en-US" sz="1800" dirty="0"/>
              <a:t>We already used a similar idea in clustering</a:t>
            </a:r>
          </a:p>
          <a:p>
            <a:pPr marL="342900" indent="-342900" algn="l">
              <a:buFont typeface="Arial" panose="020B0604020202020204" pitchFamily="34" charset="0"/>
              <a:buChar char="•"/>
            </a:pPr>
            <a:endParaRPr lang="en-US" sz="1800" dirty="0"/>
          </a:p>
        </p:txBody>
      </p:sp>
      <p:sp>
        <p:nvSpPr>
          <p:cNvPr id="8" name="Text Placeholder 3">
            <a:extLst>
              <a:ext uri="{FF2B5EF4-FFF2-40B4-BE49-F238E27FC236}">
                <a16:creationId xmlns:a16="http://schemas.microsoft.com/office/drawing/2014/main" id="{8040E7CF-4E30-42DB-8625-DA474C8D25AF}"/>
              </a:ext>
            </a:extLst>
          </p:cNvPr>
          <p:cNvSpPr>
            <a:spLocks noGrp="1"/>
          </p:cNvSpPr>
          <p:nvPr>
            <p:ph type="body" idx="12"/>
          </p:nvPr>
        </p:nvSpPr>
        <p:spPr>
          <a:xfrm>
            <a:off x="2562224" y="895615"/>
            <a:ext cx="8789989" cy="377736"/>
          </a:xfrm>
        </p:spPr>
        <p:txBody>
          <a:bodyPr/>
          <a:lstStyle/>
          <a:p>
            <a:r>
              <a:rPr lang="en-US" dirty="0"/>
              <a:t>K-Nearest Neighbor algorithm (k-NN) </a:t>
            </a:r>
          </a:p>
          <a:p>
            <a:endParaRPr lang="en-US" dirty="0"/>
          </a:p>
        </p:txBody>
      </p:sp>
      <p:pic>
        <p:nvPicPr>
          <p:cNvPr id="43014" name="Picture 6" descr="lazy kim kardashian GIF">
            <a:extLst>
              <a:ext uri="{FF2B5EF4-FFF2-40B4-BE49-F238E27FC236}">
                <a16:creationId xmlns:a16="http://schemas.microsoft.com/office/drawing/2014/main" id="{0BA7A678-9FB5-3844-A0DE-7044B69DD3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3212" y="2005698"/>
            <a:ext cx="5660037" cy="3136888"/>
          </a:xfrm>
          <a:prstGeom prst="rect">
            <a:avLst/>
          </a:prstGeom>
          <a:noFill/>
          <a:extLst>
            <a:ext uri="{909E8E84-426E-40DD-AFC4-6F175D3DCCD1}">
              <a14:hiddenFill xmlns:a14="http://schemas.microsoft.com/office/drawing/2010/main">
                <a:solidFill>
                  <a:srgbClr val="FFFFFF"/>
                </a:solidFill>
              </a14:hiddenFill>
            </a:ext>
          </a:extLst>
        </p:spPr>
      </p:pic>
      <p:pic>
        <p:nvPicPr>
          <p:cNvPr id="43016" name="Picture 8" descr="Looking Let Me Think GIF by TipsyElves.com">
            <a:extLst>
              <a:ext uri="{FF2B5EF4-FFF2-40B4-BE49-F238E27FC236}">
                <a16:creationId xmlns:a16="http://schemas.microsoft.com/office/drawing/2014/main" id="{328EB29E-0E13-9C4F-9475-D1EDAF9FD3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0146" y="2565146"/>
            <a:ext cx="3383639" cy="1911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63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0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Eager vs. lazy learners</a:t>
            </a:r>
          </a:p>
        </p:txBody>
      </p:sp>
      <p:sp>
        <p:nvSpPr>
          <p:cNvPr id="3" name="Content Placeholder 2"/>
          <p:cNvSpPr>
            <a:spLocks noGrp="1"/>
          </p:cNvSpPr>
          <p:nvPr>
            <p:ph idx="1"/>
          </p:nvPr>
        </p:nvSpPr>
        <p:spPr/>
        <p:txBody>
          <a:bodyPr/>
          <a:lstStyle/>
          <a:p>
            <a:r>
              <a:rPr lang="en-GB" sz="2000" u="sng" dirty="0"/>
              <a:t>Eager learners</a:t>
            </a:r>
            <a:r>
              <a:rPr lang="en-GB" sz="2000" dirty="0"/>
              <a:t>, when given a set of training tuples, will construct a generalization (i.e., classification) model before receiving new (e.g., test) tuples to classify. </a:t>
            </a:r>
          </a:p>
          <a:p>
            <a:pPr lvl="1"/>
            <a:r>
              <a:rPr lang="en-GB" sz="1800" b="0" dirty="0"/>
              <a:t>We can think of the learned model as being ready and eager to classify previously unseen tuples</a:t>
            </a:r>
          </a:p>
          <a:p>
            <a:r>
              <a:rPr lang="en-GB" sz="2000" u="sng" dirty="0"/>
              <a:t>In lazy approach </a:t>
            </a:r>
            <a:r>
              <a:rPr lang="en-GB" sz="2000" dirty="0"/>
              <a:t>the learner instead waits until the last minute before doing any model construction in order to classify a given test tuple. That is, when given a training tuple, a lazy learner simply stores it (or does only a little minor processing) and waits until it is given a test tuple </a:t>
            </a:r>
          </a:p>
          <a:p>
            <a:pPr lvl="1"/>
            <a:r>
              <a:rPr lang="en-GB" sz="1800" b="0" dirty="0"/>
              <a:t>Lazy learners can be computationally expensive. They require efficient storage techniques and are well-suited to implementation on parallel hardware. They offer little explanation or insight into the structure of the data. </a:t>
            </a:r>
            <a:endParaRPr lang="en-GB" sz="1800" dirty="0"/>
          </a:p>
          <a:p>
            <a:pPr lvl="1"/>
            <a:r>
              <a:rPr lang="en-GB" sz="1800" b="0" dirty="0"/>
              <a:t>Lazy learners, however, naturally support incremental learning. They are able to model complex decision spaces.</a:t>
            </a:r>
          </a:p>
          <a:p>
            <a:pPr lvl="1"/>
            <a:r>
              <a:rPr lang="en-GB" sz="1800" b="0" dirty="0"/>
              <a:t>They can automatically capture changes in the operating environment</a:t>
            </a:r>
          </a:p>
          <a:p>
            <a:pPr lvl="1"/>
            <a:r>
              <a:rPr lang="en-GB" sz="1800" b="0" dirty="0"/>
              <a:t>It has since been widely used in the area of pattern recognition.</a:t>
            </a:r>
          </a:p>
          <a:p>
            <a:pPr lvl="1"/>
            <a:r>
              <a:rPr lang="en-GB" sz="1800" dirty="0"/>
              <a:t>Also used in movie and music recommendation systems, </a:t>
            </a:r>
            <a:r>
              <a:rPr lang="en-GB" sz="1800" dirty="0" err="1"/>
              <a:t>eg</a:t>
            </a:r>
            <a:r>
              <a:rPr lang="en-GB" sz="1800" dirty="0"/>
              <a:t>. Pandora recommendation engine.</a:t>
            </a:r>
          </a:p>
        </p:txBody>
      </p:sp>
    </p:spTree>
    <p:extLst>
      <p:ext uri="{BB962C8B-B14F-4D97-AF65-F5344CB8AC3E}">
        <p14:creationId xmlns:p14="http://schemas.microsoft.com/office/powerpoint/2010/main" val="2597908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Pandora and ads</a:t>
            </a:r>
          </a:p>
        </p:txBody>
      </p:sp>
      <p:sp>
        <p:nvSpPr>
          <p:cNvPr id="3" name="Content Placeholder 2"/>
          <p:cNvSpPr>
            <a:spLocks noGrp="1"/>
          </p:cNvSpPr>
          <p:nvPr>
            <p:ph idx="1"/>
          </p:nvPr>
        </p:nvSpPr>
        <p:spPr/>
        <p:txBody>
          <a:bodyPr/>
          <a:lstStyle/>
          <a:p>
            <a:r>
              <a:rPr lang="en-US" sz="2400" dirty="0"/>
              <a:t>k-NN is used extensively in recommendation systems</a:t>
            </a:r>
          </a:p>
          <a:p>
            <a:pPr lvl="1"/>
            <a:r>
              <a:rPr lang="en-US" sz="1800" dirty="0"/>
              <a:t>Collaborative filtering: Find similar users and/or items. </a:t>
            </a:r>
          </a:p>
          <a:p>
            <a:pPr lvl="1"/>
            <a:r>
              <a:rPr lang="en-US" sz="1800" dirty="0"/>
              <a:t>Basket analysis: What goes with what.(not exactly k-NN)</a:t>
            </a:r>
          </a:p>
          <a:p>
            <a:pPr lvl="1"/>
            <a:r>
              <a:rPr lang="en-US" sz="1800" dirty="0"/>
              <a:t>Applications Amazon, Netflix, Pandora and etc.</a:t>
            </a:r>
          </a:p>
          <a:p>
            <a:pPr marL="593586" lvl="1" indent="-285750"/>
            <a:endParaRPr lang="en-US" sz="1800" dirty="0"/>
          </a:p>
        </p:txBody>
      </p:sp>
      <p:pic>
        <p:nvPicPr>
          <p:cNvPr id="5" name="Picture 4"/>
          <p:cNvPicPr>
            <a:picLocks noChangeAspect="1"/>
          </p:cNvPicPr>
          <p:nvPr/>
        </p:nvPicPr>
        <p:blipFill>
          <a:blip r:embed="rId3"/>
          <a:stretch>
            <a:fillRect/>
          </a:stretch>
        </p:blipFill>
        <p:spPr>
          <a:xfrm>
            <a:off x="2832550" y="2936404"/>
            <a:ext cx="6168592" cy="3465822"/>
          </a:xfrm>
          <a:prstGeom prst="rect">
            <a:avLst/>
          </a:prstGeom>
        </p:spPr>
      </p:pic>
    </p:spTree>
    <p:extLst>
      <p:ext uri="{BB962C8B-B14F-4D97-AF65-F5344CB8AC3E}">
        <p14:creationId xmlns:p14="http://schemas.microsoft.com/office/powerpoint/2010/main" val="348488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sz="2400" dirty="0">
                <a:solidFill>
                  <a:schemeClr val="bg1"/>
                </a:solidFill>
              </a:rPr>
              <a:t>When it is not possible to code independent variables in regression</a:t>
            </a:r>
          </a:p>
          <a:p>
            <a:pPr lvl="1"/>
            <a:r>
              <a:rPr lang="en-US" sz="1800" dirty="0"/>
              <a:t>Because of high dimensionality, </a:t>
            </a:r>
            <a:r>
              <a:rPr lang="en-US" sz="1800" dirty="0" err="1"/>
              <a:t>eg</a:t>
            </a:r>
            <a:r>
              <a:rPr lang="en-US" sz="1800" dirty="0"/>
              <a:t>. When trying to estimate a person’s music taste we might need many independent variables</a:t>
            </a:r>
          </a:p>
          <a:p>
            <a:pPr lvl="1"/>
            <a:r>
              <a:rPr lang="en-US" sz="1800" dirty="0"/>
              <a:t>Lack of data, </a:t>
            </a:r>
            <a:r>
              <a:rPr lang="en-US" sz="1800" dirty="0" err="1"/>
              <a:t>eg</a:t>
            </a:r>
            <a:r>
              <a:rPr lang="en-US" sz="1800" dirty="0"/>
              <a:t>. for a movie recommendation system we might not know the features of the movie but we can observe who liked it</a:t>
            </a:r>
          </a:p>
          <a:p>
            <a:r>
              <a:rPr lang="en-US" sz="2400" dirty="0">
                <a:solidFill>
                  <a:schemeClr val="bg1"/>
                </a:solidFill>
              </a:rPr>
              <a:t>It is possible to predict from similar items</a:t>
            </a:r>
          </a:p>
          <a:p>
            <a:pPr lvl="1"/>
            <a:r>
              <a:rPr lang="en-US" sz="1800" dirty="0"/>
              <a:t>Recommendation systems try to find customers that have similar preferences</a:t>
            </a:r>
          </a:p>
          <a:p>
            <a:pPr lvl="1"/>
            <a:r>
              <a:rPr lang="en-US" sz="1800" dirty="0"/>
              <a:t>Location data can be difficult to capture by regression.</a:t>
            </a:r>
          </a:p>
          <a:p>
            <a:pPr lvl="1"/>
            <a:endParaRPr lang="en-US" sz="1800" dirty="0"/>
          </a:p>
        </p:txBody>
      </p:sp>
      <p:sp>
        <p:nvSpPr>
          <p:cNvPr id="2" name="Title 1"/>
          <p:cNvSpPr>
            <a:spLocks noGrp="1"/>
          </p:cNvSpPr>
          <p:nvPr>
            <p:ph type="title"/>
          </p:nvPr>
        </p:nvSpPr>
        <p:spPr/>
        <p:txBody>
          <a:bodyPr/>
          <a:lstStyle/>
          <a:p>
            <a:r>
              <a:rPr lang="en-US" dirty="0"/>
              <a:t>When can this idea help?</a:t>
            </a:r>
          </a:p>
        </p:txBody>
      </p:sp>
      <p:pic>
        <p:nvPicPr>
          <p:cNvPr id="44034" name="Picture 2" descr="Counting Calculating GIF by memecandy">
            <a:extLst>
              <a:ext uri="{FF2B5EF4-FFF2-40B4-BE49-F238E27FC236}">
                <a16:creationId xmlns:a16="http://schemas.microsoft.com/office/drawing/2014/main" id="{C5641530-8530-CA46-87A8-2AAB037E7E09}"/>
              </a:ext>
            </a:extLst>
          </p:cNvPr>
          <p:cNvPicPr>
            <a:picLocks noGrp="1" noChangeAspect="1" noChangeArrowheads="1"/>
          </p:cNvPicPr>
          <p:nvPr>
            <p:ph sz="half" idx="13"/>
          </p:nvPr>
        </p:nvPicPr>
        <p:blipFill>
          <a:blip r:embed="rId2">
            <a:extLst>
              <a:ext uri="{28A0092B-C50C-407E-A947-70E740481C1C}">
                <a14:useLocalDpi xmlns:a14="http://schemas.microsoft.com/office/drawing/2010/main" val="0"/>
              </a:ext>
            </a:extLst>
          </a:blip>
          <a:srcRect/>
          <a:stretch>
            <a:fillRect/>
          </a:stretch>
        </p:blipFill>
        <p:spPr bwMode="auto">
          <a:xfrm>
            <a:off x="6586203" y="1872692"/>
            <a:ext cx="4703266" cy="3577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2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agenda</a:t>
            </a:r>
          </a:p>
        </p:txBody>
      </p:sp>
      <p:sp>
        <p:nvSpPr>
          <p:cNvPr id="3" name="Content Placeholder 2"/>
          <p:cNvSpPr>
            <a:spLocks noGrp="1"/>
          </p:cNvSpPr>
          <p:nvPr>
            <p:ph idx="1"/>
          </p:nvPr>
        </p:nvSpPr>
        <p:spPr/>
        <p:txBody>
          <a:bodyPr vert="horz" lIns="0" tIns="72000" rIns="0" bIns="72000" rtlCol="0" anchor="t">
            <a:noAutofit/>
          </a:bodyPr>
          <a:lstStyle/>
          <a:p>
            <a:pPr marL="299720" indent="-299720"/>
            <a:r>
              <a:rPr lang="en-US" sz="2700" dirty="0"/>
              <a:t>k-NN</a:t>
            </a:r>
            <a:endParaRPr lang="en-US" sz="2700"/>
          </a:p>
          <a:p>
            <a:pPr marL="472440" lvl="1" indent="-157480"/>
            <a:r>
              <a:rPr lang="en-US" sz="2050" b="1" dirty="0"/>
              <a:t>Introduction and basics</a:t>
            </a:r>
            <a:endParaRPr lang="en-US" sz="2050" b="1" dirty="0">
              <a:cs typeface="Arial" panose="020B0604020202020204"/>
            </a:endParaRPr>
          </a:p>
          <a:p>
            <a:pPr marL="629920" lvl="2" indent="-157480"/>
            <a:r>
              <a:rPr lang="en-US" sz="1852" dirty="0"/>
              <a:t>How to score new data</a:t>
            </a:r>
            <a:endParaRPr lang="en-US" sz="1852" dirty="0">
              <a:cs typeface="Arial" panose="020B0604020202020204"/>
            </a:endParaRPr>
          </a:p>
          <a:p>
            <a:pPr marL="629920" lvl="2" indent="-157480"/>
            <a:r>
              <a:rPr lang="en-US" sz="2000" dirty="0"/>
              <a:t>Distance metrics</a:t>
            </a:r>
            <a:endParaRPr lang="en-US" sz="1852" dirty="0">
              <a:cs typeface="Arial" panose="020B0604020202020204"/>
            </a:endParaRPr>
          </a:p>
          <a:p>
            <a:pPr marL="472440" lvl="1" indent="-157480"/>
            <a:r>
              <a:rPr lang="en-US" sz="2050" b="1" dirty="0"/>
              <a:t>How to choose k</a:t>
            </a:r>
            <a:endParaRPr lang="en-US" sz="2050" b="1" dirty="0">
              <a:cs typeface="Arial"/>
            </a:endParaRPr>
          </a:p>
          <a:p>
            <a:pPr marL="472440" lvl="1" indent="-157480"/>
            <a:r>
              <a:rPr lang="en-US" sz="2050" dirty="0" err="1"/>
              <a:t>kNN</a:t>
            </a:r>
            <a:r>
              <a:rPr lang="en-US" sz="2050" dirty="0"/>
              <a:t> vs Multiple Linear Regression</a:t>
            </a:r>
            <a:endParaRPr lang="en-US" sz="2050" dirty="0">
              <a:cs typeface="Arial" panose="020B0604020202020204"/>
            </a:endParaRPr>
          </a:p>
          <a:p>
            <a:pPr marL="629920" lvl="2" indent="-157480"/>
            <a:r>
              <a:rPr lang="en-US" sz="1852" dirty="0"/>
              <a:t>Advantages and disadvantages of k-NN</a:t>
            </a:r>
            <a:endParaRPr lang="en-US" sz="1852" dirty="0">
              <a:cs typeface="Arial" panose="020B0604020202020204"/>
            </a:endParaRPr>
          </a:p>
          <a:p>
            <a:pPr marL="299720" indent="-299720"/>
            <a:r>
              <a:rPr lang="en-US" sz="2700" dirty="0"/>
              <a:t>Principal component analysis (AM11): Dimension reduction – Next week</a:t>
            </a:r>
            <a:endParaRPr lang="en-US" sz="2700">
              <a:cs typeface="Arial" panose="020B0604020202020204"/>
            </a:endParaRPr>
          </a:p>
          <a:p>
            <a:pPr marL="472440" lvl="1" indent="-157480"/>
            <a:r>
              <a:rPr lang="en-US" sz="2052" dirty="0"/>
              <a:t>How to use PCA with regression and k-NN</a:t>
            </a:r>
            <a:endParaRPr lang="en-US" sz="2052" dirty="0">
              <a:cs typeface="Arial" panose="020B0604020202020204"/>
            </a:endParaRPr>
          </a:p>
        </p:txBody>
      </p:sp>
    </p:spTree>
    <p:extLst>
      <p:ext uri="{BB962C8B-B14F-4D97-AF65-F5344CB8AC3E}">
        <p14:creationId xmlns:p14="http://schemas.microsoft.com/office/powerpoint/2010/main" val="2118354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a typeface="+mj-ea"/>
              </a:rPr>
              <a:t>Basic idea</a:t>
            </a:r>
          </a:p>
        </p:txBody>
      </p:sp>
      <p:sp>
        <p:nvSpPr>
          <p:cNvPr id="7" name="TextBox 6"/>
          <p:cNvSpPr txBox="1"/>
          <p:nvPr/>
        </p:nvSpPr>
        <p:spPr>
          <a:xfrm>
            <a:off x="9156666" y="1889638"/>
            <a:ext cx="787447" cy="421013"/>
          </a:xfrm>
          <a:prstGeom prst="rect">
            <a:avLst/>
          </a:prstGeom>
          <a:noFill/>
        </p:spPr>
        <p:txBody>
          <a:bodyPr wrap="square" lIns="0" tIns="0" rIns="0" bIns="0" rtlCol="0">
            <a:spAutoFit/>
          </a:bodyPr>
          <a:lstStyle/>
          <a:p>
            <a:r>
              <a:rPr lang="en-GB" sz="2736" dirty="0">
                <a:solidFill>
                  <a:schemeClr val="bg1"/>
                </a:solidFill>
              </a:rPr>
              <a:t>K=3</a:t>
            </a:r>
          </a:p>
        </p:txBody>
      </p:sp>
      <p:sp>
        <p:nvSpPr>
          <p:cNvPr id="6" name="TextBox 5">
            <a:extLst>
              <a:ext uri="{FF2B5EF4-FFF2-40B4-BE49-F238E27FC236}">
                <a16:creationId xmlns:a16="http://schemas.microsoft.com/office/drawing/2014/main" id="{8AEB201F-444A-E94D-B636-60DD4D80F7F0}"/>
              </a:ext>
            </a:extLst>
          </p:cNvPr>
          <p:cNvSpPr txBox="1"/>
          <p:nvPr/>
        </p:nvSpPr>
        <p:spPr>
          <a:xfrm>
            <a:off x="4862624" y="5117895"/>
            <a:ext cx="1077432" cy="276999"/>
          </a:xfrm>
          <a:prstGeom prst="rect">
            <a:avLst/>
          </a:prstGeom>
          <a:solidFill>
            <a:schemeClr val="bg1"/>
          </a:solidFill>
          <a:ln>
            <a:noFill/>
          </a:ln>
        </p:spPr>
        <p:txBody>
          <a:bodyPr wrap="square" lIns="0" tIns="0" rIns="0" bIns="0" rtlCol="0">
            <a:spAutoFit/>
          </a:bodyPr>
          <a:lstStyle/>
          <a:p>
            <a:endParaRPr lang="en-US" dirty="0" err="1"/>
          </a:p>
        </p:txBody>
      </p:sp>
      <p:pic>
        <p:nvPicPr>
          <p:cNvPr id="9" name="Picture 8">
            <a:extLst>
              <a:ext uri="{FF2B5EF4-FFF2-40B4-BE49-F238E27FC236}">
                <a16:creationId xmlns:a16="http://schemas.microsoft.com/office/drawing/2014/main" id="{DEF83406-2FFC-634B-8B84-9DE932EA0023}"/>
              </a:ext>
            </a:extLst>
          </p:cNvPr>
          <p:cNvPicPr>
            <a:picLocks noChangeAspect="1"/>
          </p:cNvPicPr>
          <p:nvPr/>
        </p:nvPicPr>
        <p:blipFill>
          <a:blip r:embed="rId3"/>
          <a:stretch>
            <a:fillRect/>
          </a:stretch>
        </p:blipFill>
        <p:spPr>
          <a:xfrm>
            <a:off x="1605566" y="1218037"/>
            <a:ext cx="7368363" cy="4609080"/>
          </a:xfrm>
          <a:prstGeom prst="rect">
            <a:avLst/>
          </a:prstGeom>
        </p:spPr>
      </p:pic>
      <p:sp>
        <p:nvSpPr>
          <p:cNvPr id="15" name="Oval 14">
            <a:extLst>
              <a:ext uri="{FF2B5EF4-FFF2-40B4-BE49-F238E27FC236}">
                <a16:creationId xmlns:a16="http://schemas.microsoft.com/office/drawing/2014/main" id="{B32D7237-54A4-2640-98E4-8F336A5BC449}"/>
              </a:ext>
            </a:extLst>
          </p:cNvPr>
          <p:cNvSpPr/>
          <p:nvPr/>
        </p:nvSpPr>
        <p:spPr>
          <a:xfrm>
            <a:off x="5351930" y="2918074"/>
            <a:ext cx="283327" cy="3625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6167" tIns="46167" rIns="46167" bIns="46167" rtlCol="0" anchor="ctr"/>
          <a:lstStyle/>
          <a:p>
            <a:pPr algn="ctr"/>
            <a:r>
              <a:rPr lang="en-GB" sz="1539" dirty="0"/>
              <a:t>?</a:t>
            </a:r>
          </a:p>
        </p:txBody>
      </p:sp>
      <p:sp>
        <p:nvSpPr>
          <p:cNvPr id="16" name="Oval 15">
            <a:extLst>
              <a:ext uri="{FF2B5EF4-FFF2-40B4-BE49-F238E27FC236}">
                <a16:creationId xmlns:a16="http://schemas.microsoft.com/office/drawing/2014/main" id="{B4A2EDDA-6307-1B46-80AB-0FBADF73C720}"/>
              </a:ext>
            </a:extLst>
          </p:cNvPr>
          <p:cNvSpPr/>
          <p:nvPr/>
        </p:nvSpPr>
        <p:spPr>
          <a:xfrm>
            <a:off x="4862624" y="2502196"/>
            <a:ext cx="1233376" cy="114831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46167" tIns="46167" rIns="46167" bIns="46167" rtlCol="0" anchor="ctr"/>
          <a:lstStyle/>
          <a:p>
            <a:pPr algn="ctr"/>
            <a:endParaRPr lang="en-GB" sz="1539" dirty="0" err="1"/>
          </a:p>
        </p:txBody>
      </p:sp>
      <p:pic>
        <p:nvPicPr>
          <p:cNvPr id="17" name="Picture 4">
            <a:extLst>
              <a:ext uri="{FF2B5EF4-FFF2-40B4-BE49-F238E27FC236}">
                <a16:creationId xmlns:a16="http://schemas.microsoft.com/office/drawing/2014/main" id="{2C412300-DC40-A24E-87B4-9F624F4399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8731" y="5778739"/>
            <a:ext cx="8270692" cy="739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Oval 11">
            <a:extLst>
              <a:ext uri="{FF2B5EF4-FFF2-40B4-BE49-F238E27FC236}">
                <a16:creationId xmlns:a16="http://schemas.microsoft.com/office/drawing/2014/main" id="{53A03A2F-DD07-4044-8439-A1AA414258CF}"/>
              </a:ext>
            </a:extLst>
          </p:cNvPr>
          <p:cNvSpPr/>
          <p:nvPr/>
        </p:nvSpPr>
        <p:spPr>
          <a:xfrm>
            <a:off x="3015428" y="2844160"/>
            <a:ext cx="202644" cy="293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46167" tIns="46167" rIns="46167" bIns="46167" rtlCol="0" anchor="ctr"/>
          <a:lstStyle/>
          <a:p>
            <a:pPr algn="ctr"/>
            <a:r>
              <a:rPr lang="en-GB" sz="1539" dirty="0"/>
              <a:t>?</a:t>
            </a:r>
          </a:p>
        </p:txBody>
      </p:sp>
    </p:spTree>
    <p:extLst>
      <p:ext uri="{BB962C8B-B14F-4D97-AF65-F5344CB8AC3E}">
        <p14:creationId xmlns:p14="http://schemas.microsoft.com/office/powerpoint/2010/main" val="31373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XpkzKxNrnf6og.ZTc1CD6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7zWrDdIkLLBxFBXsF5K8H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XpkzKxNrnf6og.ZTc1CD6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AuNYD24tgMSnXFBRaK5mI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1UBYN18I2CXWIXHwFOXS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jKScV6WSfGBTKqUX0cH3N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XpkzKxNrnf6og.ZTc1CD6w"/>
</p:tagLst>
</file>

<file path=ppt/theme/theme1.xml><?xml version="1.0" encoding="utf-8"?>
<a:theme xmlns:a="http://schemas.openxmlformats.org/drawingml/2006/main" name="Office Theme">
  <a:themeElements>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tx1"/>
          </a:solidFill>
        </a:ln>
      </a:spPr>
      <a:bodyPr lIns="72000" tIns="72000" rIns="72000" bIns="72000"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72000" tIns="72000" rIns="72000" bIns="72000" rtlCol="0">
        <a:spAutoFit/>
      </a:bodyPr>
      <a:lstStyle>
        <a:defPPr algn="l">
          <a:defRPr dirty="0" err="1" smtClean="0"/>
        </a:defPPr>
      </a:lstStyle>
    </a:txDef>
  </a:objectDefaults>
  <a:extraClrSchemeLst/>
  <a:extLst>
    <a:ext uri="{05A4C25C-085E-4340-85A3-A5531E510DB2}">
      <thm15:themeFamily xmlns:thm15="http://schemas.microsoft.com/office/thememl/2012/main" name="1_clustering_2020" id="{56C35365-8BD6-964C-BEE9-0D27995342E0}" vid="{43EE603B-8E1D-8847-86D4-E9E482A0FAE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themeOverride>
</file>

<file path=ppt/theme/themeOverride2.xml><?xml version="1.0" encoding="utf-8"?>
<a:themeOverride xmlns:a="http://schemas.openxmlformats.org/drawingml/2006/main">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themeOverride>
</file>

<file path=ppt/theme/themeOverride3.xml><?xml version="1.0" encoding="utf-8"?>
<a:themeOverride xmlns:a="http://schemas.openxmlformats.org/drawingml/2006/main">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themeOverride>
</file>

<file path=ppt/theme/themeOverride4.xml><?xml version="1.0" encoding="utf-8"?>
<a:themeOverride xmlns:a="http://schemas.openxmlformats.org/drawingml/2006/main">
  <a:clrScheme name="LBS PPT 2019 v11">
    <a:dk1>
      <a:srgbClr val="001E61"/>
    </a:dk1>
    <a:lt1>
      <a:srgbClr val="FFFFFF"/>
    </a:lt1>
    <a:dk2>
      <a:srgbClr val="001440"/>
    </a:dk2>
    <a:lt2>
      <a:srgbClr val="EBE8E5"/>
    </a:lt2>
    <a:accent1>
      <a:srgbClr val="1A2B53"/>
    </a:accent1>
    <a:accent2>
      <a:srgbClr val="D1D0D2"/>
    </a:accent2>
    <a:accent3>
      <a:srgbClr val="7F8EB0"/>
    </a:accent3>
    <a:accent4>
      <a:srgbClr val="D7D2CB"/>
    </a:accent4>
    <a:accent5>
      <a:srgbClr val="D7D2CB"/>
    </a:accent5>
    <a:accent6>
      <a:srgbClr val="D6D2CB"/>
    </a:accent6>
    <a:hlink>
      <a:srgbClr val="192B53"/>
    </a:hlink>
    <a:folHlink>
      <a:srgbClr val="7F8EAF"/>
    </a:folHlink>
  </a:clrScheme>
</a:themeOverride>
</file>

<file path=docProps/app.xml><?xml version="1.0" encoding="utf-8"?>
<Properties xmlns="http://schemas.openxmlformats.org/officeDocument/2006/extended-properties" xmlns:vt="http://schemas.openxmlformats.org/officeDocument/2006/docPropsVTypes">
  <TotalTime>186</TotalTime>
  <Words>2287</Words>
  <Application>Microsoft Office PowerPoint</Application>
  <PresentationFormat>Widescreen</PresentationFormat>
  <Paragraphs>239</Paragraphs>
  <Slides>31</Slides>
  <Notes>15</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Contemporary Data Mining Algorithms</vt:lpstr>
      <vt:lpstr>Classification in BBC Data</vt:lpstr>
      <vt:lpstr>Learning Objectives</vt:lpstr>
      <vt:lpstr>Today’s Agenda</vt:lpstr>
      <vt:lpstr>Eager vs. lazy learners</vt:lpstr>
      <vt:lpstr>Pandora and ads</vt:lpstr>
      <vt:lpstr>When can this idea help?</vt:lpstr>
      <vt:lpstr>Today’s agenda</vt:lpstr>
      <vt:lpstr>Basic idea</vt:lpstr>
      <vt:lpstr>Basic idea</vt:lpstr>
      <vt:lpstr>How to score new data</vt:lpstr>
      <vt:lpstr>Normalizing</vt:lpstr>
      <vt:lpstr>Choosing k: Low k vs. High k</vt:lpstr>
      <vt:lpstr>Example</vt:lpstr>
      <vt:lpstr>Implementing kNN using Caret</vt:lpstr>
      <vt:lpstr>Result</vt:lpstr>
      <vt:lpstr>Implementing kNN using Caret</vt:lpstr>
      <vt:lpstr>Results</vt:lpstr>
      <vt:lpstr>How do we check out of sample performance?</vt:lpstr>
      <vt:lpstr>Result: ROC Chart</vt:lpstr>
      <vt:lpstr>Today’s agenda</vt:lpstr>
      <vt:lpstr>MLR vs k-NN</vt:lpstr>
      <vt:lpstr>MLR vs k-NN</vt:lpstr>
      <vt:lpstr>MLR vs k-NN</vt:lpstr>
      <vt:lpstr>MLR vs k-NN</vt:lpstr>
      <vt:lpstr>Summary</vt:lpstr>
      <vt:lpstr>Today’s agenda</vt:lpstr>
      <vt:lpstr>How to use PCA?</vt:lpstr>
      <vt:lpstr>Results</vt:lpstr>
      <vt:lpstr>Ensemble methods</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Contemporary Data Mining Algorithms</dc:title>
  <dc:creator>Tolga Tezcan</dc:creator>
  <cp:lastModifiedBy>Tolga Tezcan</cp:lastModifiedBy>
  <cp:revision>43</cp:revision>
  <dcterms:created xsi:type="dcterms:W3CDTF">2020-11-08T14:20:31Z</dcterms:created>
  <dcterms:modified xsi:type="dcterms:W3CDTF">2021-11-17T00:07:41Z</dcterms:modified>
</cp:coreProperties>
</file>